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 id="2147483686" r:id="rId5"/>
    <p:sldMasterId id="2147483701" r:id="rId6"/>
  </p:sldMasterIdLst>
  <p:notesMasterIdLst>
    <p:notesMasterId r:id="rId71"/>
  </p:notesMasterIdLst>
  <p:sldIdLst>
    <p:sldId id="376" r:id="rId7"/>
    <p:sldId id="257" r:id="rId8"/>
    <p:sldId id="258" r:id="rId9"/>
    <p:sldId id="259" r:id="rId10"/>
    <p:sldId id="263" r:id="rId11"/>
    <p:sldId id="261" r:id="rId12"/>
    <p:sldId id="262" r:id="rId13"/>
    <p:sldId id="260" r:id="rId14"/>
    <p:sldId id="256" r:id="rId15"/>
    <p:sldId id="280" r:id="rId16"/>
    <p:sldId id="298" r:id="rId17"/>
    <p:sldId id="374" r:id="rId18"/>
    <p:sldId id="290" r:id="rId19"/>
    <p:sldId id="287" r:id="rId20"/>
    <p:sldId id="291" r:id="rId21"/>
    <p:sldId id="375" r:id="rId22"/>
    <p:sldId id="292" r:id="rId23"/>
    <p:sldId id="281" r:id="rId24"/>
    <p:sldId id="270" r:id="rId25"/>
    <p:sldId id="272" r:id="rId26"/>
    <p:sldId id="271" r:id="rId27"/>
    <p:sldId id="284" r:id="rId28"/>
    <p:sldId id="285" r:id="rId29"/>
    <p:sldId id="294" r:id="rId30"/>
    <p:sldId id="295" r:id="rId31"/>
    <p:sldId id="296" r:id="rId32"/>
    <p:sldId id="268" r:id="rId33"/>
    <p:sldId id="378" r:id="rId34"/>
    <p:sldId id="379" r:id="rId35"/>
    <p:sldId id="289" r:id="rId36"/>
    <p:sldId id="380" r:id="rId37"/>
    <p:sldId id="297" r:id="rId38"/>
    <p:sldId id="381" r:id="rId39"/>
    <p:sldId id="382" r:id="rId40"/>
    <p:sldId id="383" r:id="rId41"/>
    <p:sldId id="384" r:id="rId42"/>
    <p:sldId id="385" r:id="rId43"/>
    <p:sldId id="273" r:id="rId44"/>
    <p:sldId id="386" r:id="rId45"/>
    <p:sldId id="274" r:id="rId46"/>
    <p:sldId id="275" r:id="rId47"/>
    <p:sldId id="276" r:id="rId48"/>
    <p:sldId id="282" r:id="rId49"/>
    <p:sldId id="283" r:id="rId50"/>
    <p:sldId id="269" r:id="rId51"/>
    <p:sldId id="387" r:id="rId52"/>
    <p:sldId id="299" r:id="rId53"/>
    <p:sldId id="264" r:id="rId54"/>
    <p:sldId id="265" r:id="rId55"/>
    <p:sldId id="266" r:id="rId56"/>
    <p:sldId id="267" r:id="rId57"/>
    <p:sldId id="302" r:id="rId58"/>
    <p:sldId id="300" r:id="rId59"/>
    <p:sldId id="388" r:id="rId60"/>
    <p:sldId id="303" r:id="rId61"/>
    <p:sldId id="304" r:id="rId62"/>
    <p:sldId id="305" r:id="rId63"/>
    <p:sldId id="306" r:id="rId64"/>
    <p:sldId id="389" r:id="rId65"/>
    <p:sldId id="390" r:id="rId66"/>
    <p:sldId id="391" r:id="rId67"/>
    <p:sldId id="392" r:id="rId68"/>
    <p:sldId id="377" r:id="rId69"/>
    <p:sldId id="852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58F79-1356-7F11-D66A-5835072D1AA7}" v="11" dt="2024-08-27T22:39:39.407"/>
    <p1510:client id="{1A71DC93-1E35-9525-B9A4-4AF69E6CE601}" v="96" dt="2024-08-27T22:49:17.482"/>
    <p1510:client id="{CCDF5E5D-1236-48EC-AE4B-52EFF1457A4B}" v="20" dt="2024-08-27T22:44:33.803"/>
    <p1510:client id="{D64C37A1-2613-48B3-BD3E-AE498A931B04}" v="18" dt="2024-08-27T22:45:59.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3.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Bush" userId="S::heather.bush@capitalfarmcredit.com::77d37d22-dea1-488f-a325-5a4a13d42d07" providerId="AD" clId="Web-{1A71DC93-1E35-9525-B9A4-4AF69E6CE601}"/>
    <pc:docChg chg="addSld modSld">
      <pc:chgData name="Heather Bush" userId="S::heather.bush@capitalfarmcredit.com::77d37d22-dea1-488f-a325-5a4a13d42d07" providerId="AD" clId="Web-{1A71DC93-1E35-9525-B9A4-4AF69E6CE601}" dt="2024-08-27T22:49:17.482" v="94" actId="20577"/>
      <pc:docMkLst>
        <pc:docMk/>
      </pc:docMkLst>
      <pc:sldChg chg="modSp add">
        <pc:chgData name="Heather Bush" userId="S::heather.bush@capitalfarmcredit.com::77d37d22-dea1-488f-a325-5a4a13d42d07" providerId="AD" clId="Web-{1A71DC93-1E35-9525-B9A4-4AF69E6CE601}" dt="2024-08-27T22:49:17.482" v="94" actId="20577"/>
        <pc:sldMkLst>
          <pc:docMk/>
          <pc:sldMk cId="2439573391" sldId="8528"/>
        </pc:sldMkLst>
        <pc:spChg chg="mod">
          <ac:chgData name="Heather Bush" userId="S::heather.bush@capitalfarmcredit.com::77d37d22-dea1-488f-a325-5a4a13d42d07" providerId="AD" clId="Web-{1A71DC93-1E35-9525-B9A4-4AF69E6CE601}" dt="2024-08-27T22:47:31.462" v="34" actId="20577"/>
          <ac:spMkLst>
            <pc:docMk/>
            <pc:sldMk cId="2439573391" sldId="8528"/>
            <ac:spMk id="4" creationId="{28A1B4F7-5FB7-746B-7CF7-71D6E33567C3}"/>
          </ac:spMkLst>
        </pc:spChg>
        <pc:spChg chg="mod">
          <ac:chgData name="Heather Bush" userId="S::heather.bush@capitalfarmcredit.com::77d37d22-dea1-488f-a325-5a4a13d42d07" providerId="AD" clId="Web-{1A71DC93-1E35-9525-B9A4-4AF69E6CE601}" dt="2024-08-27T22:49:17.482" v="94" actId="20577"/>
          <ac:spMkLst>
            <pc:docMk/>
            <pc:sldMk cId="2439573391" sldId="8528"/>
            <ac:spMk id="9" creationId="{814EF96B-6D7B-6E11-ED32-F2EDAB040BF5}"/>
          </ac:spMkLst>
        </pc:spChg>
      </pc:sldChg>
    </pc:docChg>
  </pc:docChgLst>
  <pc:docChgLst>
    <pc:chgData name="Jordan Prihoda" userId="S::jordan.prihoda@capitalfarmcredit.com::dd399de5-4718-489d-a801-b52d806455d6" providerId="AD" clId="Web-{EDAE26C4-9E7A-43C8-B4FF-5941A9064ED5}"/>
    <pc:docChg chg="addSld">
      <pc:chgData name="Jordan Prihoda" userId="S::jordan.prihoda@capitalfarmcredit.com::dd399de5-4718-489d-a801-b52d806455d6" providerId="AD" clId="Web-{EDAE26C4-9E7A-43C8-B4FF-5941A9064ED5}" dt="2024-08-26T18:59:27.635" v="0"/>
      <pc:docMkLst>
        <pc:docMk/>
      </pc:docMkLst>
      <pc:sldChg chg="new">
        <pc:chgData name="Jordan Prihoda" userId="S::jordan.prihoda@capitalfarmcredit.com::dd399de5-4718-489d-a801-b52d806455d6" providerId="AD" clId="Web-{EDAE26C4-9E7A-43C8-B4FF-5941A9064ED5}" dt="2024-08-26T18:59:27.635" v="0"/>
        <pc:sldMkLst>
          <pc:docMk/>
          <pc:sldMk cId="404275226" sldId="257"/>
        </pc:sldMkLst>
      </pc:sldChg>
    </pc:docChg>
  </pc:docChgLst>
  <pc:docChgLst>
    <pc:chgData name="Jordan Prihoda" userId="S::jordan.prihoda@capitalfarmcredit.com::dd399de5-4718-489d-a801-b52d806455d6" providerId="AD" clId="Web-{D64C37A1-2613-48B3-BD3E-AE498A931B04}"/>
    <pc:docChg chg="sldOrd">
      <pc:chgData name="Jordan Prihoda" userId="S::jordan.prihoda@capitalfarmcredit.com::dd399de5-4718-489d-a801-b52d806455d6" providerId="AD" clId="Web-{D64C37A1-2613-48B3-BD3E-AE498A931B04}" dt="2024-08-27T22:45:59.314" v="17"/>
      <pc:docMkLst>
        <pc:docMk/>
      </pc:docMkLst>
      <pc:sldChg chg="ord">
        <pc:chgData name="Jordan Prihoda" userId="S::jordan.prihoda@capitalfarmcredit.com::dd399de5-4718-489d-a801-b52d806455d6" providerId="AD" clId="Web-{D64C37A1-2613-48B3-BD3E-AE498A931B04}" dt="2024-08-27T22:45:59.298" v="0"/>
        <pc:sldMkLst>
          <pc:docMk/>
          <pc:sldMk cId="4221685306" sldId="268"/>
        </pc:sldMkLst>
      </pc:sldChg>
      <pc:sldChg chg="ord">
        <pc:chgData name="Jordan Prihoda" userId="S::jordan.prihoda@capitalfarmcredit.com::dd399de5-4718-489d-a801-b52d806455d6" providerId="AD" clId="Web-{D64C37A1-2613-48B3-BD3E-AE498A931B04}" dt="2024-08-27T22:45:59.314" v="8"/>
        <pc:sldMkLst>
          <pc:docMk/>
          <pc:sldMk cId="203096608" sldId="270"/>
        </pc:sldMkLst>
      </pc:sldChg>
      <pc:sldChg chg="ord">
        <pc:chgData name="Jordan Prihoda" userId="S::jordan.prihoda@capitalfarmcredit.com::dd399de5-4718-489d-a801-b52d806455d6" providerId="AD" clId="Web-{D64C37A1-2613-48B3-BD3E-AE498A931B04}" dt="2024-08-27T22:45:59.314" v="6"/>
        <pc:sldMkLst>
          <pc:docMk/>
          <pc:sldMk cId="2873609823" sldId="271"/>
        </pc:sldMkLst>
      </pc:sldChg>
      <pc:sldChg chg="ord">
        <pc:chgData name="Jordan Prihoda" userId="S::jordan.prihoda@capitalfarmcredit.com::dd399de5-4718-489d-a801-b52d806455d6" providerId="AD" clId="Web-{D64C37A1-2613-48B3-BD3E-AE498A931B04}" dt="2024-08-27T22:45:59.314" v="7"/>
        <pc:sldMkLst>
          <pc:docMk/>
          <pc:sldMk cId="3857072245" sldId="272"/>
        </pc:sldMkLst>
      </pc:sldChg>
      <pc:sldChg chg="ord">
        <pc:chgData name="Jordan Prihoda" userId="S::jordan.prihoda@capitalfarmcredit.com::dd399de5-4718-489d-a801-b52d806455d6" providerId="AD" clId="Web-{D64C37A1-2613-48B3-BD3E-AE498A931B04}" dt="2024-08-27T22:45:59.314" v="17"/>
        <pc:sldMkLst>
          <pc:docMk/>
          <pc:sldMk cId="1413231904" sldId="280"/>
        </pc:sldMkLst>
      </pc:sldChg>
      <pc:sldChg chg="ord">
        <pc:chgData name="Jordan Prihoda" userId="S::jordan.prihoda@capitalfarmcredit.com::dd399de5-4718-489d-a801-b52d806455d6" providerId="AD" clId="Web-{D64C37A1-2613-48B3-BD3E-AE498A931B04}" dt="2024-08-27T22:45:59.314" v="9"/>
        <pc:sldMkLst>
          <pc:docMk/>
          <pc:sldMk cId="3672062426" sldId="281"/>
        </pc:sldMkLst>
      </pc:sldChg>
      <pc:sldChg chg="ord">
        <pc:chgData name="Jordan Prihoda" userId="S::jordan.prihoda@capitalfarmcredit.com::dd399de5-4718-489d-a801-b52d806455d6" providerId="AD" clId="Web-{D64C37A1-2613-48B3-BD3E-AE498A931B04}" dt="2024-08-27T22:45:59.314" v="5"/>
        <pc:sldMkLst>
          <pc:docMk/>
          <pc:sldMk cId="1059733631" sldId="284"/>
        </pc:sldMkLst>
      </pc:sldChg>
      <pc:sldChg chg="ord">
        <pc:chgData name="Jordan Prihoda" userId="S::jordan.prihoda@capitalfarmcredit.com::dd399de5-4718-489d-a801-b52d806455d6" providerId="AD" clId="Web-{D64C37A1-2613-48B3-BD3E-AE498A931B04}" dt="2024-08-27T22:45:59.314" v="4"/>
        <pc:sldMkLst>
          <pc:docMk/>
          <pc:sldMk cId="140427371" sldId="285"/>
        </pc:sldMkLst>
      </pc:sldChg>
      <pc:sldChg chg="ord">
        <pc:chgData name="Jordan Prihoda" userId="S::jordan.prihoda@capitalfarmcredit.com::dd399de5-4718-489d-a801-b52d806455d6" providerId="AD" clId="Web-{D64C37A1-2613-48B3-BD3E-AE498A931B04}" dt="2024-08-27T22:45:59.314" v="13"/>
        <pc:sldMkLst>
          <pc:docMk/>
          <pc:sldMk cId="304884497" sldId="287"/>
        </pc:sldMkLst>
      </pc:sldChg>
      <pc:sldChg chg="ord">
        <pc:chgData name="Jordan Prihoda" userId="S::jordan.prihoda@capitalfarmcredit.com::dd399de5-4718-489d-a801-b52d806455d6" providerId="AD" clId="Web-{D64C37A1-2613-48B3-BD3E-AE498A931B04}" dt="2024-08-27T22:45:59.314" v="14"/>
        <pc:sldMkLst>
          <pc:docMk/>
          <pc:sldMk cId="2536608915" sldId="290"/>
        </pc:sldMkLst>
      </pc:sldChg>
      <pc:sldChg chg="ord">
        <pc:chgData name="Jordan Prihoda" userId="S::jordan.prihoda@capitalfarmcredit.com::dd399de5-4718-489d-a801-b52d806455d6" providerId="AD" clId="Web-{D64C37A1-2613-48B3-BD3E-AE498A931B04}" dt="2024-08-27T22:45:59.314" v="12"/>
        <pc:sldMkLst>
          <pc:docMk/>
          <pc:sldMk cId="1610740814" sldId="291"/>
        </pc:sldMkLst>
      </pc:sldChg>
      <pc:sldChg chg="ord">
        <pc:chgData name="Jordan Prihoda" userId="S::jordan.prihoda@capitalfarmcredit.com::dd399de5-4718-489d-a801-b52d806455d6" providerId="AD" clId="Web-{D64C37A1-2613-48B3-BD3E-AE498A931B04}" dt="2024-08-27T22:45:59.314" v="10"/>
        <pc:sldMkLst>
          <pc:docMk/>
          <pc:sldMk cId="980882233" sldId="292"/>
        </pc:sldMkLst>
      </pc:sldChg>
      <pc:sldChg chg="ord">
        <pc:chgData name="Jordan Prihoda" userId="S::jordan.prihoda@capitalfarmcredit.com::dd399de5-4718-489d-a801-b52d806455d6" providerId="AD" clId="Web-{D64C37A1-2613-48B3-BD3E-AE498A931B04}" dt="2024-08-27T22:45:59.298" v="3"/>
        <pc:sldMkLst>
          <pc:docMk/>
          <pc:sldMk cId="3417616652" sldId="294"/>
        </pc:sldMkLst>
      </pc:sldChg>
      <pc:sldChg chg="ord">
        <pc:chgData name="Jordan Prihoda" userId="S::jordan.prihoda@capitalfarmcredit.com::dd399de5-4718-489d-a801-b52d806455d6" providerId="AD" clId="Web-{D64C37A1-2613-48B3-BD3E-AE498A931B04}" dt="2024-08-27T22:45:59.298" v="2"/>
        <pc:sldMkLst>
          <pc:docMk/>
          <pc:sldMk cId="2660520028" sldId="295"/>
        </pc:sldMkLst>
      </pc:sldChg>
      <pc:sldChg chg="ord">
        <pc:chgData name="Jordan Prihoda" userId="S::jordan.prihoda@capitalfarmcredit.com::dd399de5-4718-489d-a801-b52d806455d6" providerId="AD" clId="Web-{D64C37A1-2613-48B3-BD3E-AE498A931B04}" dt="2024-08-27T22:45:59.298" v="1"/>
        <pc:sldMkLst>
          <pc:docMk/>
          <pc:sldMk cId="1326441207" sldId="296"/>
        </pc:sldMkLst>
      </pc:sldChg>
      <pc:sldChg chg="ord">
        <pc:chgData name="Jordan Prihoda" userId="S::jordan.prihoda@capitalfarmcredit.com::dd399de5-4718-489d-a801-b52d806455d6" providerId="AD" clId="Web-{D64C37A1-2613-48B3-BD3E-AE498A931B04}" dt="2024-08-27T22:45:59.314" v="16"/>
        <pc:sldMkLst>
          <pc:docMk/>
          <pc:sldMk cId="3373913425" sldId="298"/>
        </pc:sldMkLst>
      </pc:sldChg>
      <pc:sldChg chg="ord">
        <pc:chgData name="Jordan Prihoda" userId="S::jordan.prihoda@capitalfarmcredit.com::dd399de5-4718-489d-a801-b52d806455d6" providerId="AD" clId="Web-{D64C37A1-2613-48B3-BD3E-AE498A931B04}" dt="2024-08-27T22:45:59.314" v="15"/>
        <pc:sldMkLst>
          <pc:docMk/>
          <pc:sldMk cId="444698142" sldId="374"/>
        </pc:sldMkLst>
      </pc:sldChg>
      <pc:sldChg chg="ord">
        <pc:chgData name="Jordan Prihoda" userId="S::jordan.prihoda@capitalfarmcredit.com::dd399de5-4718-489d-a801-b52d806455d6" providerId="AD" clId="Web-{D64C37A1-2613-48B3-BD3E-AE498A931B04}" dt="2024-08-27T22:45:59.314" v="11"/>
        <pc:sldMkLst>
          <pc:docMk/>
          <pc:sldMk cId="2998348360" sldId="375"/>
        </pc:sldMkLst>
      </pc:sldChg>
    </pc:docChg>
  </pc:docChgLst>
  <pc:docChgLst>
    <pc:chgData name="Heather Bush" userId="S::heather.bush@capitalfarmcredit.com::77d37d22-dea1-488f-a325-5a4a13d42d07" providerId="AD" clId="Web-{15558F79-1356-7F11-D66A-5835072D1AA7}"/>
    <pc:docChg chg="addSld delSld modSld">
      <pc:chgData name="Heather Bush" userId="S::heather.bush@capitalfarmcredit.com::77d37d22-dea1-488f-a325-5a4a13d42d07" providerId="AD" clId="Web-{15558F79-1356-7F11-D66A-5835072D1AA7}" dt="2024-08-27T22:39:39.407" v="10"/>
      <pc:docMkLst>
        <pc:docMk/>
      </pc:docMkLst>
      <pc:sldChg chg="del">
        <pc:chgData name="Heather Bush" userId="S::heather.bush@capitalfarmcredit.com::77d37d22-dea1-488f-a325-5a4a13d42d07" providerId="AD" clId="Web-{15558F79-1356-7F11-D66A-5835072D1AA7}" dt="2024-08-27T22:36:34.634" v="4"/>
        <pc:sldMkLst>
          <pc:docMk/>
          <pc:sldMk cId="109857222" sldId="256"/>
        </pc:sldMkLst>
      </pc:sldChg>
      <pc:sldChg chg="add">
        <pc:chgData name="Heather Bush" userId="S::heather.bush@capitalfarmcredit.com::77d37d22-dea1-488f-a325-5a4a13d42d07" providerId="AD" clId="Web-{15558F79-1356-7F11-D66A-5835072D1AA7}" dt="2024-08-27T22:36:41.212" v="5"/>
        <pc:sldMkLst>
          <pc:docMk/>
          <pc:sldMk cId="986808158" sldId="256"/>
        </pc:sldMkLst>
      </pc:sldChg>
      <pc:sldChg chg="addSp modSp del">
        <pc:chgData name="Heather Bush" userId="S::heather.bush@capitalfarmcredit.com::77d37d22-dea1-488f-a325-5a4a13d42d07" providerId="AD" clId="Web-{15558F79-1356-7F11-D66A-5835072D1AA7}" dt="2024-08-27T22:36:16.945" v="2"/>
        <pc:sldMkLst>
          <pc:docMk/>
          <pc:sldMk cId="1187397244" sldId="265"/>
        </pc:sldMkLst>
        <pc:spChg chg="add mod">
          <ac:chgData name="Heather Bush" userId="S::heather.bush@capitalfarmcredit.com::77d37d22-dea1-488f-a325-5a4a13d42d07" providerId="AD" clId="Web-{15558F79-1356-7F11-D66A-5835072D1AA7}" dt="2024-08-27T22:35:35.913" v="1"/>
          <ac:spMkLst>
            <pc:docMk/>
            <pc:sldMk cId="1187397244" sldId="265"/>
            <ac:spMk id="2" creationId="{226D787D-BA6D-C501-BB6F-5F1287C47851}"/>
          </ac:spMkLst>
        </pc:spChg>
      </pc:sldChg>
      <pc:sldChg chg="add">
        <pc:chgData name="Heather Bush" userId="S::heather.bush@capitalfarmcredit.com::77d37d22-dea1-488f-a325-5a4a13d42d07" providerId="AD" clId="Web-{15558F79-1356-7F11-D66A-5835072D1AA7}" dt="2024-08-27T22:36:32.915" v="3"/>
        <pc:sldMkLst>
          <pc:docMk/>
          <pc:sldMk cId="986808158" sldId="376"/>
        </pc:sldMkLst>
      </pc:sldChg>
      <pc:sldChg chg="add">
        <pc:chgData name="Heather Bush" userId="S::heather.bush@capitalfarmcredit.com::77d37d22-dea1-488f-a325-5a4a13d42d07" providerId="AD" clId="Web-{15558F79-1356-7F11-D66A-5835072D1AA7}" dt="2024-08-27T22:37:11.901" v="6"/>
        <pc:sldMkLst>
          <pc:docMk/>
          <pc:sldMk cId="780128620" sldId="377"/>
        </pc:sldMkLst>
      </pc:sldChg>
      <pc:sldChg chg="add del">
        <pc:chgData name="Heather Bush" userId="S::heather.bush@capitalfarmcredit.com::77d37d22-dea1-488f-a325-5a4a13d42d07" providerId="AD" clId="Web-{15558F79-1356-7F11-D66A-5835072D1AA7}" dt="2024-08-27T22:39:39.407" v="10"/>
        <pc:sldMkLst>
          <pc:docMk/>
          <pc:sldMk cId="1305815821" sldId="378"/>
        </pc:sldMkLst>
      </pc:sldChg>
      <pc:sldChg chg="add del">
        <pc:chgData name="Heather Bush" userId="S::heather.bush@capitalfarmcredit.com::77d37d22-dea1-488f-a325-5a4a13d42d07" providerId="AD" clId="Web-{15558F79-1356-7F11-D66A-5835072D1AA7}" dt="2024-08-27T22:38:11.419" v="8"/>
        <pc:sldMkLst>
          <pc:docMk/>
          <pc:sldMk cId="2989307245" sldId="378"/>
        </pc:sldMkLst>
      </pc:sldChg>
      <pc:sldMasterChg chg="addSldLayout">
        <pc:chgData name="Heather Bush" userId="S::heather.bush@capitalfarmcredit.com::77d37d22-dea1-488f-a325-5a4a13d42d07" providerId="AD" clId="Web-{15558F79-1356-7F11-D66A-5835072D1AA7}" dt="2024-08-27T22:37:11.901" v="6"/>
        <pc:sldMasterMkLst>
          <pc:docMk/>
          <pc:sldMasterMk cId="3001458795" sldId="2147483686"/>
        </pc:sldMasterMkLst>
        <pc:sldLayoutChg chg="add">
          <pc:chgData name="Heather Bush" userId="S::heather.bush@capitalfarmcredit.com::77d37d22-dea1-488f-a325-5a4a13d42d07" providerId="AD" clId="Web-{15558F79-1356-7F11-D66A-5835072D1AA7}" dt="2024-08-27T22:37:11.901" v="6"/>
          <pc:sldLayoutMkLst>
            <pc:docMk/>
            <pc:sldMasterMk cId="3001458795" sldId="2147483686"/>
            <pc:sldLayoutMk cId="288707151" sldId="2147483700"/>
          </pc:sldLayoutMkLst>
        </pc:sldLayoutChg>
      </pc:sldMasterChg>
    </pc:docChg>
  </pc:docChgLst>
  <pc:docChgLst>
    <pc:chgData name="Jordan Prihoda" userId="dd399de5-4718-489d-a801-b52d806455d6" providerId="ADAL" clId="{CCDF5E5D-1236-48EC-AE4B-52EFF1457A4B}"/>
    <pc:docChg chg="custSel addSld delSld modSld sldOrd">
      <pc:chgData name="Jordan Prihoda" userId="dd399de5-4718-489d-a801-b52d806455d6" providerId="ADAL" clId="{CCDF5E5D-1236-48EC-AE4B-52EFF1457A4B}" dt="2024-08-26T19:05:25.030" v="55" actId="478"/>
      <pc:docMkLst>
        <pc:docMk/>
      </pc:docMkLst>
      <pc:sldChg chg="addSp delSp modSp mod">
        <pc:chgData name="Jordan Prihoda" userId="dd399de5-4718-489d-a801-b52d806455d6" providerId="ADAL" clId="{CCDF5E5D-1236-48EC-AE4B-52EFF1457A4B}" dt="2024-08-26T19:05:25.030" v="55" actId="478"/>
        <pc:sldMkLst>
          <pc:docMk/>
          <pc:sldMk cId="109857222" sldId="256"/>
        </pc:sldMkLst>
        <pc:spChg chg="del">
          <ac:chgData name="Jordan Prihoda" userId="dd399de5-4718-489d-a801-b52d806455d6" providerId="ADAL" clId="{CCDF5E5D-1236-48EC-AE4B-52EFF1457A4B}" dt="2024-08-26T19:05:23.437" v="54" actId="478"/>
          <ac:spMkLst>
            <pc:docMk/>
            <pc:sldMk cId="109857222" sldId="256"/>
            <ac:spMk id="2" creationId="{00000000-0000-0000-0000-000000000000}"/>
          </ac:spMkLst>
        </pc:spChg>
        <pc:spChg chg="del">
          <ac:chgData name="Jordan Prihoda" userId="dd399de5-4718-489d-a801-b52d806455d6" providerId="ADAL" clId="{CCDF5E5D-1236-48EC-AE4B-52EFF1457A4B}" dt="2024-08-26T19:05:25.030" v="55" actId="478"/>
          <ac:spMkLst>
            <pc:docMk/>
            <pc:sldMk cId="109857222" sldId="256"/>
            <ac:spMk id="3" creationId="{00000000-0000-0000-0000-000000000000}"/>
          </ac:spMkLst>
        </pc:spChg>
        <pc:graphicFrameChg chg="add del mod">
          <ac:chgData name="Jordan Prihoda" userId="dd399de5-4718-489d-a801-b52d806455d6" providerId="ADAL" clId="{CCDF5E5D-1236-48EC-AE4B-52EFF1457A4B}" dt="2024-08-26T18:28:36.515" v="3" actId="478"/>
          <ac:graphicFrameMkLst>
            <pc:docMk/>
            <pc:sldMk cId="109857222" sldId="256"/>
            <ac:graphicFrameMk id="4" creationId="{EE249357-74F5-E6F3-C214-EB7141C6007D}"/>
          </ac:graphicFrameMkLst>
        </pc:graphicFrameChg>
      </pc:sldChg>
      <pc:sldChg chg="addSp delSp modSp mod">
        <pc:chgData name="Jordan Prihoda" userId="dd399de5-4718-489d-a801-b52d806455d6" providerId="ADAL" clId="{CCDF5E5D-1236-48EC-AE4B-52EFF1457A4B}" dt="2024-08-26T18:59:53.887" v="8" actId="14100"/>
        <pc:sldMkLst>
          <pc:docMk/>
          <pc:sldMk cId="404275226" sldId="257"/>
        </pc:sldMkLst>
        <pc:spChg chg="del">
          <ac:chgData name="Jordan Prihoda" userId="dd399de5-4718-489d-a801-b52d806455d6" providerId="ADAL" clId="{CCDF5E5D-1236-48EC-AE4B-52EFF1457A4B}" dt="2024-08-26T18:59:48.900" v="4" actId="931"/>
          <ac:spMkLst>
            <pc:docMk/>
            <pc:sldMk cId="404275226" sldId="257"/>
            <ac:spMk id="3" creationId="{6CC57086-43E9-4338-E066-32093B98A7A3}"/>
          </ac:spMkLst>
        </pc:spChg>
        <pc:picChg chg="add mod">
          <ac:chgData name="Jordan Prihoda" userId="dd399de5-4718-489d-a801-b52d806455d6" providerId="ADAL" clId="{CCDF5E5D-1236-48EC-AE4B-52EFF1457A4B}" dt="2024-08-26T18:59:53.887" v="8" actId="14100"/>
          <ac:picMkLst>
            <pc:docMk/>
            <pc:sldMk cId="404275226" sldId="257"/>
            <ac:picMk id="5" creationId="{C6C17D40-2CFA-987C-832E-FED7DD55E263}"/>
          </ac:picMkLst>
        </pc:picChg>
      </pc:sldChg>
      <pc:sldChg chg="add del">
        <pc:chgData name="Jordan Prihoda" userId="dd399de5-4718-489d-a801-b52d806455d6" providerId="ADAL" clId="{CCDF5E5D-1236-48EC-AE4B-52EFF1457A4B}" dt="2024-08-26T18:27:14.440" v="1"/>
        <pc:sldMkLst>
          <pc:docMk/>
          <pc:sldMk cId="940308703" sldId="257"/>
        </pc:sldMkLst>
      </pc:sldChg>
      <pc:sldChg chg="addSp modSp new mod">
        <pc:chgData name="Jordan Prihoda" userId="dd399de5-4718-489d-a801-b52d806455d6" providerId="ADAL" clId="{CCDF5E5D-1236-48EC-AE4B-52EFF1457A4B}" dt="2024-08-26T19:01:11.439" v="30" actId="14100"/>
        <pc:sldMkLst>
          <pc:docMk/>
          <pc:sldMk cId="1296174533" sldId="258"/>
        </pc:sldMkLst>
        <pc:picChg chg="add mod">
          <ac:chgData name="Jordan Prihoda" userId="dd399de5-4718-489d-a801-b52d806455d6" providerId="ADAL" clId="{CCDF5E5D-1236-48EC-AE4B-52EFF1457A4B}" dt="2024-08-26T19:01:11.439" v="30" actId="14100"/>
          <ac:picMkLst>
            <pc:docMk/>
            <pc:sldMk cId="1296174533" sldId="258"/>
            <ac:picMk id="3" creationId="{5B5806D4-AADE-28F0-8163-04958168384C}"/>
          </ac:picMkLst>
        </pc:picChg>
      </pc:sldChg>
      <pc:sldChg chg="addSp modSp new mod">
        <pc:chgData name="Jordan Prihoda" userId="dd399de5-4718-489d-a801-b52d806455d6" providerId="ADAL" clId="{CCDF5E5D-1236-48EC-AE4B-52EFF1457A4B}" dt="2024-08-26T19:01:00.939" v="28" actId="14100"/>
        <pc:sldMkLst>
          <pc:docMk/>
          <pc:sldMk cId="1359116140" sldId="259"/>
        </pc:sldMkLst>
        <pc:picChg chg="add mod">
          <ac:chgData name="Jordan Prihoda" userId="dd399de5-4718-489d-a801-b52d806455d6" providerId="ADAL" clId="{CCDF5E5D-1236-48EC-AE4B-52EFF1457A4B}" dt="2024-08-26T19:01:00.939" v="28" actId="14100"/>
          <ac:picMkLst>
            <pc:docMk/>
            <pc:sldMk cId="1359116140" sldId="259"/>
            <ac:picMk id="3" creationId="{AAA4E8AE-2AF4-5500-B2ED-E0D4C0E8A30A}"/>
          </ac:picMkLst>
        </pc:picChg>
      </pc:sldChg>
      <pc:sldChg chg="addSp modSp add mod">
        <pc:chgData name="Jordan Prihoda" userId="dd399de5-4718-489d-a801-b52d806455d6" providerId="ADAL" clId="{CCDF5E5D-1236-48EC-AE4B-52EFF1457A4B}" dt="2024-08-26T19:02:18.285" v="47" actId="1076"/>
        <pc:sldMkLst>
          <pc:docMk/>
          <pc:sldMk cId="4014124950" sldId="260"/>
        </pc:sldMkLst>
        <pc:picChg chg="add mod">
          <ac:chgData name="Jordan Prihoda" userId="dd399de5-4718-489d-a801-b52d806455d6" providerId="ADAL" clId="{CCDF5E5D-1236-48EC-AE4B-52EFF1457A4B}" dt="2024-08-26T19:02:18.285" v="47" actId="1076"/>
          <ac:picMkLst>
            <pc:docMk/>
            <pc:sldMk cId="4014124950" sldId="260"/>
            <ac:picMk id="5" creationId="{1BAAA0A8-3602-A8F6-EB98-13C02ACE6FBD}"/>
          </ac:picMkLst>
        </pc:picChg>
      </pc:sldChg>
      <pc:sldChg chg="add del">
        <pc:chgData name="Jordan Prihoda" userId="dd399de5-4718-489d-a801-b52d806455d6" providerId="ADAL" clId="{CCDF5E5D-1236-48EC-AE4B-52EFF1457A4B}" dt="2024-08-26T18:27:14.440" v="1"/>
        <pc:sldMkLst>
          <pc:docMk/>
          <pc:sldMk cId="1078926598" sldId="261"/>
        </pc:sldMkLst>
      </pc:sldChg>
      <pc:sldChg chg="addSp modSp add mod">
        <pc:chgData name="Jordan Prihoda" userId="dd399de5-4718-489d-a801-b52d806455d6" providerId="ADAL" clId="{CCDF5E5D-1236-48EC-AE4B-52EFF1457A4B}" dt="2024-08-26T19:01:27.745" v="35" actId="14100"/>
        <pc:sldMkLst>
          <pc:docMk/>
          <pc:sldMk cId="3418177733" sldId="261"/>
        </pc:sldMkLst>
        <pc:picChg chg="add mod">
          <ac:chgData name="Jordan Prihoda" userId="dd399de5-4718-489d-a801-b52d806455d6" providerId="ADAL" clId="{CCDF5E5D-1236-48EC-AE4B-52EFF1457A4B}" dt="2024-08-26T19:01:27.745" v="35" actId="14100"/>
          <ac:picMkLst>
            <pc:docMk/>
            <pc:sldMk cId="3418177733" sldId="261"/>
            <ac:picMk id="3" creationId="{D6CE10EF-664E-136B-D5D1-9F9184D075BC}"/>
          </ac:picMkLst>
        </pc:picChg>
      </pc:sldChg>
      <pc:sldChg chg="addSp delSp modSp add mod">
        <pc:chgData name="Jordan Prihoda" userId="dd399de5-4718-489d-a801-b52d806455d6" providerId="ADAL" clId="{CCDF5E5D-1236-48EC-AE4B-52EFF1457A4B}" dt="2024-08-26T19:02:04.100" v="44" actId="21"/>
        <pc:sldMkLst>
          <pc:docMk/>
          <pc:sldMk cId="1161548907" sldId="262"/>
        </pc:sldMkLst>
        <pc:picChg chg="add mod">
          <ac:chgData name="Jordan Prihoda" userId="dd399de5-4718-489d-a801-b52d806455d6" providerId="ADAL" clId="{CCDF5E5D-1236-48EC-AE4B-52EFF1457A4B}" dt="2024-08-26T19:01:46.631" v="40" actId="1076"/>
          <ac:picMkLst>
            <pc:docMk/>
            <pc:sldMk cId="1161548907" sldId="262"/>
            <ac:picMk id="3" creationId="{588C3ADB-FE3E-AD56-953C-F72194E0FE12}"/>
          </ac:picMkLst>
        </pc:picChg>
        <pc:picChg chg="add del mod">
          <ac:chgData name="Jordan Prihoda" userId="dd399de5-4718-489d-a801-b52d806455d6" providerId="ADAL" clId="{CCDF5E5D-1236-48EC-AE4B-52EFF1457A4B}" dt="2024-08-26T19:02:04.100" v="44" actId="21"/>
          <ac:picMkLst>
            <pc:docMk/>
            <pc:sldMk cId="1161548907" sldId="262"/>
            <ac:picMk id="5" creationId="{1BAAA0A8-3602-A8F6-EB98-13C02ACE6FBD}"/>
          </ac:picMkLst>
        </pc:picChg>
      </pc:sldChg>
      <pc:sldChg chg="addSp modSp add mod">
        <pc:chgData name="Jordan Prihoda" userId="dd399de5-4718-489d-a801-b52d806455d6" providerId="ADAL" clId="{CCDF5E5D-1236-48EC-AE4B-52EFF1457A4B}" dt="2024-08-26T19:00:50.260" v="26" actId="14100"/>
        <pc:sldMkLst>
          <pc:docMk/>
          <pc:sldMk cId="2362873959" sldId="263"/>
        </pc:sldMkLst>
        <pc:picChg chg="add mod">
          <ac:chgData name="Jordan Prihoda" userId="dd399de5-4718-489d-a801-b52d806455d6" providerId="ADAL" clId="{CCDF5E5D-1236-48EC-AE4B-52EFF1457A4B}" dt="2024-08-26T19:00:50.260" v="26" actId="14100"/>
          <ac:picMkLst>
            <pc:docMk/>
            <pc:sldMk cId="2362873959" sldId="263"/>
            <ac:picMk id="3" creationId="{86ABAE60-2763-434E-CC09-E9724E8926A1}"/>
          </ac:picMkLst>
        </pc:picChg>
      </pc:sldChg>
      <pc:sldChg chg="new del">
        <pc:chgData name="Jordan Prihoda" userId="dd399de5-4718-489d-a801-b52d806455d6" providerId="ADAL" clId="{CCDF5E5D-1236-48EC-AE4B-52EFF1457A4B}" dt="2024-08-26T19:04:25.539" v="53" actId="47"/>
        <pc:sldMkLst>
          <pc:docMk/>
          <pc:sldMk cId="1100751600" sldId="264"/>
        </pc:sldMkLst>
      </pc:sldChg>
      <pc:sldChg chg="add ord">
        <pc:chgData name="Jordan Prihoda" userId="dd399de5-4718-489d-a801-b52d806455d6" providerId="ADAL" clId="{CCDF5E5D-1236-48EC-AE4B-52EFF1457A4B}" dt="2024-08-26T19:04:10.321" v="52"/>
        <pc:sldMkLst>
          <pc:docMk/>
          <pc:sldMk cId="1187397244" sldId="265"/>
        </pc:sldMkLst>
      </pc:sldChg>
      <pc:sldChg chg="add del">
        <pc:chgData name="Jordan Prihoda" userId="dd399de5-4718-489d-a801-b52d806455d6" providerId="ADAL" clId="{CCDF5E5D-1236-48EC-AE4B-52EFF1457A4B}" dt="2024-08-26T18:27:14.440" v="1"/>
        <pc:sldMkLst>
          <pc:docMk/>
          <pc:sldMk cId="3733929206" sldId="267"/>
        </pc:sldMkLst>
      </pc:sldChg>
      <pc:sldChg chg="add del">
        <pc:chgData name="Jordan Prihoda" userId="dd399de5-4718-489d-a801-b52d806455d6" providerId="ADAL" clId="{CCDF5E5D-1236-48EC-AE4B-52EFF1457A4B}" dt="2024-08-26T18:27:14.440" v="1"/>
        <pc:sldMkLst>
          <pc:docMk/>
          <pc:sldMk cId="2461514262" sldId="268"/>
        </pc:sldMkLst>
      </pc:sldChg>
      <pc:sldChg chg="add">
        <pc:chgData name="Jordan Prihoda" userId="dd399de5-4718-489d-a801-b52d806455d6" providerId="ADAL" clId="{CCDF5E5D-1236-48EC-AE4B-52EFF1457A4B}" dt="2024-08-26T19:03:46.804" v="50"/>
        <pc:sldMkLst>
          <pc:docMk/>
          <pc:sldMk cId="4221685306" sldId="268"/>
        </pc:sldMkLst>
      </pc:sldChg>
      <pc:sldChg chg="add">
        <pc:chgData name="Jordan Prihoda" userId="dd399de5-4718-489d-a801-b52d806455d6" providerId="ADAL" clId="{CCDF5E5D-1236-48EC-AE4B-52EFF1457A4B}" dt="2024-08-26T19:03:46.804" v="50"/>
        <pc:sldMkLst>
          <pc:docMk/>
          <pc:sldMk cId="203096608" sldId="270"/>
        </pc:sldMkLst>
      </pc:sldChg>
      <pc:sldChg chg="add">
        <pc:chgData name="Jordan Prihoda" userId="dd399de5-4718-489d-a801-b52d806455d6" providerId="ADAL" clId="{CCDF5E5D-1236-48EC-AE4B-52EFF1457A4B}" dt="2024-08-26T19:03:46.804" v="50"/>
        <pc:sldMkLst>
          <pc:docMk/>
          <pc:sldMk cId="2873609823" sldId="271"/>
        </pc:sldMkLst>
      </pc:sldChg>
      <pc:sldChg chg="add del">
        <pc:chgData name="Jordan Prihoda" userId="dd399de5-4718-489d-a801-b52d806455d6" providerId="ADAL" clId="{CCDF5E5D-1236-48EC-AE4B-52EFF1457A4B}" dt="2024-08-26T18:27:14.440" v="1"/>
        <pc:sldMkLst>
          <pc:docMk/>
          <pc:sldMk cId="3124918660" sldId="272"/>
        </pc:sldMkLst>
      </pc:sldChg>
      <pc:sldChg chg="add">
        <pc:chgData name="Jordan Prihoda" userId="dd399de5-4718-489d-a801-b52d806455d6" providerId="ADAL" clId="{CCDF5E5D-1236-48EC-AE4B-52EFF1457A4B}" dt="2024-08-26T19:03:46.804" v="50"/>
        <pc:sldMkLst>
          <pc:docMk/>
          <pc:sldMk cId="3857072245" sldId="272"/>
        </pc:sldMkLst>
      </pc:sldChg>
      <pc:sldChg chg="add del">
        <pc:chgData name="Jordan Prihoda" userId="dd399de5-4718-489d-a801-b52d806455d6" providerId="ADAL" clId="{CCDF5E5D-1236-48EC-AE4B-52EFF1457A4B}" dt="2024-08-26T18:27:14.440" v="1"/>
        <pc:sldMkLst>
          <pc:docMk/>
          <pc:sldMk cId="647213716" sldId="273"/>
        </pc:sldMkLst>
      </pc:sldChg>
      <pc:sldChg chg="add del">
        <pc:chgData name="Jordan Prihoda" userId="dd399de5-4718-489d-a801-b52d806455d6" providerId="ADAL" clId="{CCDF5E5D-1236-48EC-AE4B-52EFF1457A4B}" dt="2024-08-26T18:27:14.440" v="1"/>
        <pc:sldMkLst>
          <pc:docMk/>
          <pc:sldMk cId="3791310036" sldId="274"/>
        </pc:sldMkLst>
      </pc:sldChg>
      <pc:sldChg chg="add del">
        <pc:chgData name="Jordan Prihoda" userId="dd399de5-4718-489d-a801-b52d806455d6" providerId="ADAL" clId="{CCDF5E5D-1236-48EC-AE4B-52EFF1457A4B}" dt="2024-08-26T18:27:14.440" v="1"/>
        <pc:sldMkLst>
          <pc:docMk/>
          <pc:sldMk cId="1036424726" sldId="275"/>
        </pc:sldMkLst>
      </pc:sldChg>
      <pc:sldChg chg="add del">
        <pc:chgData name="Jordan Prihoda" userId="dd399de5-4718-489d-a801-b52d806455d6" providerId="ADAL" clId="{CCDF5E5D-1236-48EC-AE4B-52EFF1457A4B}" dt="2024-08-26T18:27:14.440" v="1"/>
        <pc:sldMkLst>
          <pc:docMk/>
          <pc:sldMk cId="2386008261" sldId="276"/>
        </pc:sldMkLst>
      </pc:sldChg>
      <pc:sldChg chg="add del">
        <pc:chgData name="Jordan Prihoda" userId="dd399de5-4718-489d-a801-b52d806455d6" providerId="ADAL" clId="{CCDF5E5D-1236-48EC-AE4B-52EFF1457A4B}" dt="2024-08-26T18:27:14.440" v="1"/>
        <pc:sldMkLst>
          <pc:docMk/>
          <pc:sldMk cId="2324641069" sldId="277"/>
        </pc:sldMkLst>
      </pc:sldChg>
      <pc:sldChg chg="add del">
        <pc:chgData name="Jordan Prihoda" userId="dd399de5-4718-489d-a801-b52d806455d6" providerId="ADAL" clId="{CCDF5E5D-1236-48EC-AE4B-52EFF1457A4B}" dt="2024-08-26T18:27:14.440" v="1"/>
        <pc:sldMkLst>
          <pc:docMk/>
          <pc:sldMk cId="3412960928" sldId="278"/>
        </pc:sldMkLst>
      </pc:sldChg>
      <pc:sldChg chg="add del">
        <pc:chgData name="Jordan Prihoda" userId="dd399de5-4718-489d-a801-b52d806455d6" providerId="ADAL" clId="{CCDF5E5D-1236-48EC-AE4B-52EFF1457A4B}" dt="2024-08-26T18:27:14.440" v="1"/>
        <pc:sldMkLst>
          <pc:docMk/>
          <pc:sldMk cId="4090316204" sldId="279"/>
        </pc:sldMkLst>
      </pc:sldChg>
      <pc:sldChg chg="add del">
        <pc:chgData name="Jordan Prihoda" userId="dd399de5-4718-489d-a801-b52d806455d6" providerId="ADAL" clId="{CCDF5E5D-1236-48EC-AE4B-52EFF1457A4B}" dt="2024-08-26T18:27:14.440" v="1"/>
        <pc:sldMkLst>
          <pc:docMk/>
          <pc:sldMk cId="338040216" sldId="280"/>
        </pc:sldMkLst>
      </pc:sldChg>
      <pc:sldChg chg="add">
        <pc:chgData name="Jordan Prihoda" userId="dd399de5-4718-489d-a801-b52d806455d6" providerId="ADAL" clId="{CCDF5E5D-1236-48EC-AE4B-52EFF1457A4B}" dt="2024-08-26T19:03:46.804" v="50"/>
        <pc:sldMkLst>
          <pc:docMk/>
          <pc:sldMk cId="1413231904" sldId="280"/>
        </pc:sldMkLst>
      </pc:sldChg>
      <pc:sldChg chg="add del">
        <pc:chgData name="Jordan Prihoda" userId="dd399de5-4718-489d-a801-b52d806455d6" providerId="ADAL" clId="{CCDF5E5D-1236-48EC-AE4B-52EFF1457A4B}" dt="2024-08-26T18:27:14.440" v="1"/>
        <pc:sldMkLst>
          <pc:docMk/>
          <pc:sldMk cId="3304080036" sldId="281"/>
        </pc:sldMkLst>
      </pc:sldChg>
      <pc:sldChg chg="add">
        <pc:chgData name="Jordan Prihoda" userId="dd399de5-4718-489d-a801-b52d806455d6" providerId="ADAL" clId="{CCDF5E5D-1236-48EC-AE4B-52EFF1457A4B}" dt="2024-08-26T19:03:46.804" v="50"/>
        <pc:sldMkLst>
          <pc:docMk/>
          <pc:sldMk cId="3672062426" sldId="281"/>
        </pc:sldMkLst>
      </pc:sldChg>
      <pc:sldChg chg="add">
        <pc:chgData name="Jordan Prihoda" userId="dd399de5-4718-489d-a801-b52d806455d6" providerId="ADAL" clId="{CCDF5E5D-1236-48EC-AE4B-52EFF1457A4B}" dt="2024-08-26T19:03:46.804" v="50"/>
        <pc:sldMkLst>
          <pc:docMk/>
          <pc:sldMk cId="1059733631" sldId="284"/>
        </pc:sldMkLst>
      </pc:sldChg>
      <pc:sldChg chg="add">
        <pc:chgData name="Jordan Prihoda" userId="dd399de5-4718-489d-a801-b52d806455d6" providerId="ADAL" clId="{CCDF5E5D-1236-48EC-AE4B-52EFF1457A4B}" dt="2024-08-26T19:03:46.804" v="50"/>
        <pc:sldMkLst>
          <pc:docMk/>
          <pc:sldMk cId="140427371" sldId="285"/>
        </pc:sldMkLst>
      </pc:sldChg>
      <pc:sldChg chg="add">
        <pc:chgData name="Jordan Prihoda" userId="dd399de5-4718-489d-a801-b52d806455d6" providerId="ADAL" clId="{CCDF5E5D-1236-48EC-AE4B-52EFF1457A4B}" dt="2024-08-26T19:03:46.804" v="50"/>
        <pc:sldMkLst>
          <pc:docMk/>
          <pc:sldMk cId="304884497" sldId="287"/>
        </pc:sldMkLst>
      </pc:sldChg>
      <pc:sldChg chg="add">
        <pc:chgData name="Jordan Prihoda" userId="dd399de5-4718-489d-a801-b52d806455d6" providerId="ADAL" clId="{CCDF5E5D-1236-48EC-AE4B-52EFF1457A4B}" dt="2024-08-26T19:03:46.804" v="50"/>
        <pc:sldMkLst>
          <pc:docMk/>
          <pc:sldMk cId="2536608915" sldId="290"/>
        </pc:sldMkLst>
      </pc:sldChg>
      <pc:sldChg chg="add">
        <pc:chgData name="Jordan Prihoda" userId="dd399de5-4718-489d-a801-b52d806455d6" providerId="ADAL" clId="{CCDF5E5D-1236-48EC-AE4B-52EFF1457A4B}" dt="2024-08-26T19:03:46.804" v="50"/>
        <pc:sldMkLst>
          <pc:docMk/>
          <pc:sldMk cId="1610740814" sldId="291"/>
        </pc:sldMkLst>
      </pc:sldChg>
      <pc:sldChg chg="add">
        <pc:chgData name="Jordan Prihoda" userId="dd399de5-4718-489d-a801-b52d806455d6" providerId="ADAL" clId="{CCDF5E5D-1236-48EC-AE4B-52EFF1457A4B}" dt="2024-08-26T19:03:46.804" v="50"/>
        <pc:sldMkLst>
          <pc:docMk/>
          <pc:sldMk cId="980882233" sldId="292"/>
        </pc:sldMkLst>
      </pc:sldChg>
      <pc:sldChg chg="add">
        <pc:chgData name="Jordan Prihoda" userId="dd399de5-4718-489d-a801-b52d806455d6" providerId="ADAL" clId="{CCDF5E5D-1236-48EC-AE4B-52EFF1457A4B}" dt="2024-08-26T19:03:46.804" v="50"/>
        <pc:sldMkLst>
          <pc:docMk/>
          <pc:sldMk cId="3417616652" sldId="294"/>
        </pc:sldMkLst>
      </pc:sldChg>
      <pc:sldChg chg="add">
        <pc:chgData name="Jordan Prihoda" userId="dd399de5-4718-489d-a801-b52d806455d6" providerId="ADAL" clId="{CCDF5E5D-1236-48EC-AE4B-52EFF1457A4B}" dt="2024-08-26T19:03:46.804" v="50"/>
        <pc:sldMkLst>
          <pc:docMk/>
          <pc:sldMk cId="2660520028" sldId="295"/>
        </pc:sldMkLst>
      </pc:sldChg>
      <pc:sldChg chg="add">
        <pc:chgData name="Jordan Prihoda" userId="dd399de5-4718-489d-a801-b52d806455d6" providerId="ADAL" clId="{CCDF5E5D-1236-48EC-AE4B-52EFF1457A4B}" dt="2024-08-26T19:03:46.804" v="50"/>
        <pc:sldMkLst>
          <pc:docMk/>
          <pc:sldMk cId="1326441207" sldId="296"/>
        </pc:sldMkLst>
      </pc:sldChg>
      <pc:sldChg chg="add">
        <pc:chgData name="Jordan Prihoda" userId="dd399de5-4718-489d-a801-b52d806455d6" providerId="ADAL" clId="{CCDF5E5D-1236-48EC-AE4B-52EFF1457A4B}" dt="2024-08-26T19:03:46.804" v="50"/>
        <pc:sldMkLst>
          <pc:docMk/>
          <pc:sldMk cId="3373913425" sldId="298"/>
        </pc:sldMkLst>
      </pc:sldChg>
      <pc:sldChg chg="add">
        <pc:chgData name="Jordan Prihoda" userId="dd399de5-4718-489d-a801-b52d806455d6" providerId="ADAL" clId="{CCDF5E5D-1236-48EC-AE4B-52EFF1457A4B}" dt="2024-08-26T19:03:46.804" v="50"/>
        <pc:sldMkLst>
          <pc:docMk/>
          <pc:sldMk cId="444698142" sldId="374"/>
        </pc:sldMkLst>
      </pc:sldChg>
      <pc:sldChg chg="add">
        <pc:chgData name="Jordan Prihoda" userId="dd399de5-4718-489d-a801-b52d806455d6" providerId="ADAL" clId="{CCDF5E5D-1236-48EC-AE4B-52EFF1457A4B}" dt="2024-08-26T19:03:46.804" v="50"/>
        <pc:sldMkLst>
          <pc:docMk/>
          <pc:sldMk cId="2998348360" sldId="3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BDDB1-BF45-4A80-B016-5BA2576C8F27}"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2AF50-0DF7-4C26-BFEC-DD6907E4B431}" type="slidenum">
              <a:rPr lang="en-US" smtClean="0"/>
              <a:t>‹#›</a:t>
            </a:fld>
            <a:endParaRPr lang="en-US"/>
          </a:p>
        </p:txBody>
      </p:sp>
    </p:spTree>
    <p:extLst>
      <p:ext uri="{BB962C8B-B14F-4D97-AF65-F5344CB8AC3E}">
        <p14:creationId xmlns:p14="http://schemas.microsoft.com/office/powerpoint/2010/main" val="238972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There are 14 AIPs in the United States</a:t>
            </a:r>
            <a:r>
              <a:rPr lang="en-US"/>
              <a:t>.</a:t>
            </a:r>
          </a:p>
          <a:p>
            <a:r>
              <a:rPr lang="en-US"/>
              <a:t>AgriSompo is the </a:t>
            </a:r>
            <a:r>
              <a:rPr lang="en-US" b="1"/>
              <a:t>Third </a:t>
            </a:r>
            <a:r>
              <a:rPr lang="en-US"/>
              <a:t>Largest AIP</a:t>
            </a:r>
          </a:p>
          <a:p>
            <a:r>
              <a:rPr lang="en-US"/>
              <a:t>Zurich Insurance Group is the </a:t>
            </a:r>
            <a:r>
              <a:rPr lang="en-US" b="1"/>
              <a:t>Fourth</a:t>
            </a:r>
            <a:r>
              <a:rPr lang="en-US"/>
              <a:t> Largest AIP</a:t>
            </a:r>
          </a:p>
          <a:p>
            <a:r>
              <a:rPr lang="en-US"/>
              <a:t>Great American Insurance Group is the </a:t>
            </a:r>
            <a:r>
              <a:rPr lang="en-US" b="1"/>
              <a:t>Fifth</a:t>
            </a:r>
            <a:r>
              <a:rPr lang="en-US"/>
              <a:t> Largest AIP</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30E568FF-EE6C-4C12-8311-970992B87FF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18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9038D5-D00A-4295-BFC5-45F13EDC6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5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Slide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276110" y="6356350"/>
            <a:ext cx="5703166" cy="365125"/>
          </a:xfrm>
        </p:spPr>
        <p:txBody>
          <a:bodyPr/>
          <a:lstStyle>
            <a:lvl1pPr algn="ctr">
              <a:defRPr>
                <a:solidFill>
                  <a:schemeClr val="tx1"/>
                </a:solidFill>
                <a:latin typeface="Avenir LT Std 65 Medium" panose="020B0803020203020204" pitchFamily="34" charset="0"/>
              </a:defRPr>
            </a:lvl1pPr>
          </a:lstStyle>
          <a:p>
            <a:r>
              <a:rPr lang="en-US"/>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6276110" y="2419004"/>
            <a:ext cx="5703166" cy="3856384"/>
          </a:xfrm>
        </p:spPr>
        <p:txBody>
          <a:bodyPr/>
          <a:lstStyle/>
          <a:p>
            <a:r>
              <a:rPr lang="en-US"/>
              <a:t>Click icon to add picture</a:t>
            </a:r>
          </a:p>
        </p:txBody>
      </p:sp>
    </p:spTree>
    <p:extLst>
      <p:ext uri="{BB962C8B-B14F-4D97-AF65-F5344CB8AC3E}">
        <p14:creationId xmlns:p14="http://schemas.microsoft.com/office/powerpoint/2010/main" val="3843844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Slide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718224" y="5840960"/>
            <a:ext cx="6755550" cy="365125"/>
          </a:xfrm>
        </p:spPr>
        <p:txBody>
          <a:bodyPr/>
          <a:lstStyle>
            <a:lvl1pPr algn="ctr">
              <a:defRPr>
                <a:solidFill>
                  <a:schemeClr val="tx1"/>
                </a:solidFill>
                <a:latin typeface="Avenir LT Std 65 Medium" panose="020B0803020203020204" pitchFamily="34" charset="0"/>
              </a:defRPr>
            </a:lvl1pPr>
          </a:lstStyle>
          <a:p>
            <a:r>
              <a:rPr lang="en-US"/>
              <a:t>Video Caption Here</a:t>
            </a:r>
          </a:p>
        </p:txBody>
      </p:sp>
      <p:sp>
        <p:nvSpPr>
          <p:cNvPr id="3" name="Media Placeholder 2">
            <a:extLst>
              <a:ext uri="{FF2B5EF4-FFF2-40B4-BE49-F238E27FC236}">
                <a16:creationId xmlns:a16="http://schemas.microsoft.com/office/drawing/2014/main" id="{9B5C298C-FB53-48CB-A8A6-227C9CB23801}"/>
              </a:ext>
            </a:extLst>
          </p:cNvPr>
          <p:cNvSpPr>
            <a:spLocks noGrp="1"/>
          </p:cNvSpPr>
          <p:nvPr>
            <p:ph type="media" sz="quarter" idx="13"/>
          </p:nvPr>
        </p:nvSpPr>
        <p:spPr>
          <a:xfrm>
            <a:off x="1914626" y="1463041"/>
            <a:ext cx="8362747" cy="4297680"/>
          </a:xfrm>
        </p:spPr>
        <p:txBody>
          <a:bodyPr/>
          <a:lstStyle/>
          <a:p>
            <a:r>
              <a:rPr lang="en-US"/>
              <a:t>Click icon to add media</a:t>
            </a:r>
          </a:p>
        </p:txBody>
      </p:sp>
    </p:spTree>
    <p:extLst>
      <p:ext uri="{BB962C8B-B14F-4D97-AF65-F5344CB8AC3E}">
        <p14:creationId xmlns:p14="http://schemas.microsoft.com/office/powerpoint/2010/main" val="1474672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Slide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13220" y="6356350"/>
            <a:ext cx="3866055" cy="365125"/>
          </a:xfrm>
        </p:spPr>
        <p:txBody>
          <a:bodyPr/>
          <a:lstStyle>
            <a:lvl1pPr algn="ctr">
              <a:defRPr>
                <a:solidFill>
                  <a:schemeClr val="tx1"/>
                </a:solidFill>
                <a:latin typeface="Avenir LT Std 65 Medium" panose="020B0803020203020204" pitchFamily="34" charset="0"/>
              </a:defRPr>
            </a:lvl1pPr>
          </a:lstStyle>
          <a:p>
            <a:r>
              <a:rPr lang="en-US"/>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8113222" y="1504604"/>
            <a:ext cx="3866054" cy="4770784"/>
          </a:xfrm>
        </p:spPr>
        <p:txBody>
          <a:bodyPr/>
          <a:lstStyle/>
          <a:p>
            <a:r>
              <a:rPr lang="en-US"/>
              <a:t>Click icon to add picture</a:t>
            </a:r>
          </a:p>
        </p:txBody>
      </p:sp>
    </p:spTree>
    <p:extLst>
      <p:ext uri="{BB962C8B-B14F-4D97-AF65-F5344CB8AC3E}">
        <p14:creationId xmlns:p14="http://schemas.microsoft.com/office/powerpoint/2010/main" val="3808185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B6FA0B-A82A-4832-98A9-4D07AC4E4C6E}"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199650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B6FA0B-A82A-4832-98A9-4D07AC4E4C6E}"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4205034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B6FA0B-A82A-4832-98A9-4D07AC4E4C6E}"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2031488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2405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B6FA0B-A82A-4832-98A9-4D07AC4E4C6E}" type="datetimeFigureOut">
              <a:rPr lang="en-US" smtClean="0"/>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461593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B6FA0B-A82A-4832-98A9-4D07AC4E4C6E}" type="datetimeFigureOut">
              <a:rPr lang="en-US" smtClean="0"/>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63927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8162724" y="1538635"/>
            <a:ext cx="3790950" cy="2476500"/>
          </a:xfrm>
        </p:spPr>
        <p:txBody>
          <a:bodyPr/>
          <a:lstStyle/>
          <a:p>
            <a:r>
              <a:rPr lang="en-US"/>
              <a:t>Click icon to add picture</a:t>
            </a:r>
          </a:p>
        </p:txBody>
      </p:sp>
      <p:sp>
        <p:nvSpPr>
          <p:cNvPr id="10" name="Picture Placeholder 9">
            <a:extLst>
              <a:ext uri="{FF2B5EF4-FFF2-40B4-BE49-F238E27FC236}">
                <a16:creationId xmlns:a16="http://schemas.microsoft.com/office/drawing/2014/main" id="{F7CFD56B-DF33-4603-88EA-15C1597FAD1E}"/>
              </a:ext>
            </a:extLst>
          </p:cNvPr>
          <p:cNvSpPr>
            <a:spLocks noGrp="1"/>
          </p:cNvSpPr>
          <p:nvPr>
            <p:ph type="pic" sz="quarter" idx="11"/>
          </p:nvPr>
        </p:nvSpPr>
        <p:spPr>
          <a:xfrm>
            <a:off x="8162724" y="4198317"/>
            <a:ext cx="3790951" cy="2476500"/>
          </a:xfrm>
        </p:spPr>
        <p:txBody>
          <a:bodyPr/>
          <a:lstStyle/>
          <a:p>
            <a:r>
              <a:rPr lang="en-US"/>
              <a:t>Click icon to add picture</a:t>
            </a:r>
          </a:p>
        </p:txBody>
      </p:sp>
    </p:spTree>
    <p:extLst>
      <p:ext uri="{BB962C8B-B14F-4D97-AF65-F5344CB8AC3E}">
        <p14:creationId xmlns:p14="http://schemas.microsoft.com/office/powerpoint/2010/main" val="490064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7980218" y="1538635"/>
            <a:ext cx="3973456" cy="5103234"/>
          </a:xfrm>
        </p:spPr>
        <p:txBody>
          <a:bodyPr/>
          <a:lstStyle/>
          <a:p>
            <a:r>
              <a:rPr lang="en-US"/>
              <a:t>Click icon to add picture</a:t>
            </a:r>
          </a:p>
        </p:txBody>
      </p:sp>
    </p:spTree>
    <p:extLst>
      <p:ext uri="{BB962C8B-B14F-4D97-AF65-F5344CB8AC3E}">
        <p14:creationId xmlns:p14="http://schemas.microsoft.com/office/powerpoint/2010/main" val="1770046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48886"/>
            <a:ext cx="9517870" cy="1600200"/>
          </a:xfrm>
        </p:spPr>
        <p:txBody>
          <a:bodyPr anchor="b">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1504604"/>
            <a:ext cx="6172200" cy="43564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2412858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40574"/>
            <a:ext cx="10955972" cy="1600200"/>
          </a:xfrm>
        </p:spPr>
        <p:txBody>
          <a:bodyPr anchor="b">
            <a:noAutofit/>
          </a:bodyPr>
          <a:lstStyle>
            <a:lvl1pPr>
              <a:defRPr sz="4400"/>
            </a:lvl1pPr>
          </a:lstStyle>
          <a:p>
            <a:r>
              <a:rPr lang="en-US"/>
              <a:t>Click to edit Master title style</a:t>
            </a:r>
          </a:p>
        </p:txBody>
      </p:sp>
      <p:sp>
        <p:nvSpPr>
          <p:cNvPr id="3" name="Picture Placeholder 2"/>
          <p:cNvSpPr>
            <a:spLocks noGrp="1" noChangeAspect="1"/>
          </p:cNvSpPr>
          <p:nvPr>
            <p:ph type="pic" idx="1"/>
          </p:nvPr>
        </p:nvSpPr>
        <p:spPr>
          <a:xfrm>
            <a:off x="5183188" y="1662545"/>
            <a:ext cx="6172200" cy="41985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633651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C793-7369-577E-B8BB-BF4DED9BF49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49F5AEF-24FD-F550-DA9B-DEA32C9A674E}"/>
              </a:ext>
            </a:extLst>
          </p:cNvPr>
          <p:cNvSpPr>
            <a:spLocks noGrp="1"/>
          </p:cNvSpPr>
          <p:nvPr>
            <p:ph type="dt" sz="half" idx="10"/>
          </p:nvPr>
        </p:nvSpPr>
        <p:spPr/>
        <p:txBody>
          <a:bodyPr/>
          <a:lstStyle/>
          <a:p>
            <a:fld id="{EFB6FA0B-A82A-4832-98A9-4D07AC4E4C6E}" type="datetimeFigureOut">
              <a:rPr lang="en-US" smtClean="0"/>
              <a:t>8/27/2024</a:t>
            </a:fld>
            <a:endParaRPr lang="en-US"/>
          </a:p>
        </p:txBody>
      </p:sp>
      <p:sp>
        <p:nvSpPr>
          <p:cNvPr id="4" name="Footer Placeholder 3">
            <a:extLst>
              <a:ext uri="{FF2B5EF4-FFF2-40B4-BE49-F238E27FC236}">
                <a16:creationId xmlns:a16="http://schemas.microsoft.com/office/drawing/2014/main" id="{384297F1-7C2E-732A-0487-FF3805C10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411F6-F151-5317-AF29-BF8E42CC19D2}"/>
              </a:ext>
            </a:extLst>
          </p:cNvPr>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4053353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Slide O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276110" y="6356350"/>
            <a:ext cx="5703166" cy="365125"/>
          </a:xfrm>
        </p:spPr>
        <p:txBody>
          <a:bodyPr/>
          <a:lstStyle>
            <a:lvl1pPr algn="ctr">
              <a:defRPr>
                <a:solidFill>
                  <a:schemeClr val="tx1"/>
                </a:solidFill>
                <a:latin typeface="Avenir LT Std 65 Medium" panose="020B0803020203020204" pitchFamily="34" charset="0"/>
              </a:defRPr>
            </a:lvl1pPr>
          </a:lstStyle>
          <a:p>
            <a:r>
              <a:rPr lang="en-US"/>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6276110" y="2419004"/>
            <a:ext cx="5703166" cy="3856384"/>
          </a:xfrm>
        </p:spPr>
        <p:txBody>
          <a:bodyPr/>
          <a:lstStyle/>
          <a:p>
            <a:r>
              <a:rPr lang="en-US"/>
              <a:t>Click icon to add picture</a:t>
            </a:r>
          </a:p>
        </p:txBody>
      </p:sp>
    </p:spTree>
    <p:extLst>
      <p:ext uri="{BB962C8B-B14F-4D97-AF65-F5344CB8AC3E}">
        <p14:creationId xmlns:p14="http://schemas.microsoft.com/office/powerpoint/2010/main" val="2415170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icture Slide O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718224" y="5840960"/>
            <a:ext cx="6755550" cy="365125"/>
          </a:xfrm>
        </p:spPr>
        <p:txBody>
          <a:bodyPr/>
          <a:lstStyle>
            <a:lvl1pPr algn="ctr">
              <a:defRPr>
                <a:solidFill>
                  <a:schemeClr val="tx1"/>
                </a:solidFill>
                <a:latin typeface="Avenir LT Std 65 Medium" panose="020B0803020203020204" pitchFamily="34" charset="0"/>
              </a:defRPr>
            </a:lvl1pPr>
          </a:lstStyle>
          <a:p>
            <a:r>
              <a:rPr lang="en-US"/>
              <a:t>Video Caption Here</a:t>
            </a:r>
          </a:p>
        </p:txBody>
      </p:sp>
      <p:sp>
        <p:nvSpPr>
          <p:cNvPr id="3" name="Media Placeholder 2">
            <a:extLst>
              <a:ext uri="{FF2B5EF4-FFF2-40B4-BE49-F238E27FC236}">
                <a16:creationId xmlns:a16="http://schemas.microsoft.com/office/drawing/2014/main" id="{9B5C298C-FB53-48CB-A8A6-227C9CB23801}"/>
              </a:ext>
            </a:extLst>
          </p:cNvPr>
          <p:cNvSpPr>
            <a:spLocks noGrp="1"/>
          </p:cNvSpPr>
          <p:nvPr>
            <p:ph type="media" sz="quarter" idx="13"/>
          </p:nvPr>
        </p:nvSpPr>
        <p:spPr>
          <a:xfrm>
            <a:off x="1914626" y="1463041"/>
            <a:ext cx="8362747" cy="4297680"/>
          </a:xfrm>
        </p:spPr>
        <p:txBody>
          <a:bodyPr/>
          <a:lstStyle/>
          <a:p>
            <a:r>
              <a:rPr lang="en-US"/>
              <a:t>Click icon to add media</a:t>
            </a:r>
          </a:p>
        </p:txBody>
      </p:sp>
    </p:spTree>
    <p:extLst>
      <p:ext uri="{BB962C8B-B14F-4D97-AF65-F5344CB8AC3E}">
        <p14:creationId xmlns:p14="http://schemas.microsoft.com/office/powerpoint/2010/main" val="4014982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Slide O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13220" y="6356350"/>
            <a:ext cx="3866055" cy="365125"/>
          </a:xfrm>
        </p:spPr>
        <p:txBody>
          <a:bodyPr/>
          <a:lstStyle>
            <a:lvl1pPr algn="ctr">
              <a:defRPr>
                <a:solidFill>
                  <a:schemeClr val="tx1"/>
                </a:solidFill>
                <a:latin typeface="Avenir LT Std 65 Medium" panose="020B0803020203020204" pitchFamily="34" charset="0"/>
              </a:defRPr>
            </a:lvl1pPr>
          </a:lstStyle>
          <a:p>
            <a:r>
              <a:rPr lang="en-US"/>
              <a:t>Photo Caption Here</a:t>
            </a:r>
          </a:p>
        </p:txBody>
      </p:sp>
      <p:sp>
        <p:nvSpPr>
          <p:cNvPr id="8" name="Picture Placeholder 7">
            <a:extLst>
              <a:ext uri="{FF2B5EF4-FFF2-40B4-BE49-F238E27FC236}">
                <a16:creationId xmlns:a16="http://schemas.microsoft.com/office/drawing/2014/main" id="{0A3AD302-B662-4481-99C4-7D20B9E62A99}"/>
              </a:ext>
            </a:extLst>
          </p:cNvPr>
          <p:cNvSpPr>
            <a:spLocks noGrp="1"/>
          </p:cNvSpPr>
          <p:nvPr>
            <p:ph type="pic" sz="quarter" idx="13"/>
          </p:nvPr>
        </p:nvSpPr>
        <p:spPr>
          <a:xfrm>
            <a:off x="8113222" y="1504604"/>
            <a:ext cx="3866054" cy="4770784"/>
          </a:xfrm>
        </p:spPr>
        <p:txBody>
          <a:bodyPr/>
          <a:lstStyle/>
          <a:p>
            <a:r>
              <a:rPr lang="en-US"/>
              <a:t>Click icon to add picture</a:t>
            </a:r>
          </a:p>
        </p:txBody>
      </p:sp>
    </p:spTree>
    <p:extLst>
      <p:ext uri="{BB962C8B-B14F-4D97-AF65-F5344CB8AC3E}">
        <p14:creationId xmlns:p14="http://schemas.microsoft.com/office/powerpoint/2010/main" val="397426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B6FA0B-A82A-4832-98A9-4D07AC4E4C6E}"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447307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B6FA0B-A82A-4832-98A9-4D07AC4E4C6E}"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21991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B6FA0B-A82A-4832-98A9-4D07AC4E4C6E}"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921129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405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B6FA0B-A82A-4832-98A9-4D07AC4E4C6E}" type="datetimeFigureOut">
              <a:rPr lang="en-US" smtClean="0"/>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690685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B6FA0B-A82A-4832-98A9-4D07AC4E4C6E}" type="datetimeFigureOut">
              <a:rPr lang="en-US" smtClean="0"/>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909829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8162724" y="1538635"/>
            <a:ext cx="3790950" cy="2476500"/>
          </a:xfrm>
        </p:spPr>
        <p:txBody>
          <a:bodyPr/>
          <a:lstStyle/>
          <a:p>
            <a:r>
              <a:rPr lang="en-US"/>
              <a:t>Click icon to add picture</a:t>
            </a:r>
          </a:p>
        </p:txBody>
      </p:sp>
      <p:sp>
        <p:nvSpPr>
          <p:cNvPr id="10" name="Picture Placeholder 9">
            <a:extLst>
              <a:ext uri="{FF2B5EF4-FFF2-40B4-BE49-F238E27FC236}">
                <a16:creationId xmlns:a16="http://schemas.microsoft.com/office/drawing/2014/main" id="{F7CFD56B-DF33-4603-88EA-15C1597FAD1E}"/>
              </a:ext>
            </a:extLst>
          </p:cNvPr>
          <p:cNvSpPr>
            <a:spLocks noGrp="1"/>
          </p:cNvSpPr>
          <p:nvPr>
            <p:ph type="pic" sz="quarter" idx="11"/>
          </p:nvPr>
        </p:nvSpPr>
        <p:spPr>
          <a:xfrm>
            <a:off x="8162724" y="4198317"/>
            <a:ext cx="3790951" cy="2476500"/>
          </a:xfrm>
        </p:spPr>
        <p:txBody>
          <a:bodyPr/>
          <a:lstStyle/>
          <a:p>
            <a:r>
              <a:rPr lang="en-US"/>
              <a:t>Click icon to add picture</a:t>
            </a:r>
          </a:p>
        </p:txBody>
      </p:sp>
    </p:spTree>
    <p:extLst>
      <p:ext uri="{BB962C8B-B14F-4D97-AF65-F5344CB8AC3E}">
        <p14:creationId xmlns:p14="http://schemas.microsoft.com/office/powerpoint/2010/main" val="1111037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EE4BBD-310A-49A6-BF54-E3E23C992D92}"/>
              </a:ext>
            </a:extLst>
          </p:cNvPr>
          <p:cNvSpPr>
            <a:spLocks noGrp="1"/>
          </p:cNvSpPr>
          <p:nvPr>
            <p:ph type="pic" sz="quarter" idx="10"/>
          </p:nvPr>
        </p:nvSpPr>
        <p:spPr>
          <a:xfrm>
            <a:off x="7980218" y="1538635"/>
            <a:ext cx="3973456" cy="5103234"/>
          </a:xfrm>
        </p:spPr>
        <p:txBody>
          <a:bodyPr/>
          <a:lstStyle/>
          <a:p>
            <a:r>
              <a:rPr lang="en-US"/>
              <a:t>Click icon to add picture</a:t>
            </a:r>
          </a:p>
        </p:txBody>
      </p:sp>
    </p:spTree>
    <p:extLst>
      <p:ext uri="{BB962C8B-B14F-4D97-AF65-F5344CB8AC3E}">
        <p14:creationId xmlns:p14="http://schemas.microsoft.com/office/powerpoint/2010/main" val="117442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48886"/>
            <a:ext cx="9517870" cy="1600200"/>
          </a:xfrm>
        </p:spPr>
        <p:txBody>
          <a:bodyPr anchor="b">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1504604"/>
            <a:ext cx="6172200" cy="43564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1150378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40574"/>
            <a:ext cx="10955972" cy="1600200"/>
          </a:xfrm>
        </p:spPr>
        <p:txBody>
          <a:bodyPr anchor="b">
            <a:noAutofit/>
          </a:bodyPr>
          <a:lstStyle>
            <a:lvl1pPr>
              <a:defRPr sz="4400"/>
            </a:lvl1pPr>
          </a:lstStyle>
          <a:p>
            <a:r>
              <a:rPr lang="en-US"/>
              <a:t>Click to edit Master title style</a:t>
            </a:r>
          </a:p>
        </p:txBody>
      </p:sp>
      <p:sp>
        <p:nvSpPr>
          <p:cNvPr id="3" name="Picture Placeholder 2"/>
          <p:cNvSpPr>
            <a:spLocks noGrp="1" noChangeAspect="1"/>
          </p:cNvSpPr>
          <p:nvPr>
            <p:ph type="pic" idx="1"/>
          </p:nvPr>
        </p:nvSpPr>
        <p:spPr>
          <a:xfrm>
            <a:off x="5183188" y="1662545"/>
            <a:ext cx="6172200" cy="41985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6FA0B-A82A-4832-98A9-4D07AC4E4C6E}"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3251521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C793-7369-577E-B8BB-BF4DED9BF49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49F5AEF-24FD-F550-DA9B-DEA32C9A674E}"/>
              </a:ext>
            </a:extLst>
          </p:cNvPr>
          <p:cNvSpPr>
            <a:spLocks noGrp="1"/>
          </p:cNvSpPr>
          <p:nvPr>
            <p:ph type="dt" sz="half" idx="10"/>
          </p:nvPr>
        </p:nvSpPr>
        <p:spPr/>
        <p:txBody>
          <a:bodyPr/>
          <a:lstStyle/>
          <a:p>
            <a:fld id="{EFB6FA0B-A82A-4832-98A9-4D07AC4E4C6E}" type="datetimeFigureOut">
              <a:rPr lang="en-US" smtClean="0"/>
              <a:t>8/27/2024</a:t>
            </a:fld>
            <a:endParaRPr lang="en-US"/>
          </a:p>
        </p:txBody>
      </p:sp>
      <p:sp>
        <p:nvSpPr>
          <p:cNvPr id="4" name="Footer Placeholder 3">
            <a:extLst>
              <a:ext uri="{FF2B5EF4-FFF2-40B4-BE49-F238E27FC236}">
                <a16:creationId xmlns:a16="http://schemas.microsoft.com/office/drawing/2014/main" id="{384297F1-7C2E-732A-0487-FF3805C10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411F6-F151-5317-AF29-BF8E42CC19D2}"/>
              </a:ext>
            </a:extLst>
          </p:cNvPr>
          <p:cNvSpPr>
            <a:spLocks noGrp="1"/>
          </p:cNvSpPr>
          <p:nvPr>
            <p:ph type="sldNum" sz="quarter" idx="12"/>
          </p:nvPr>
        </p:nvSpPr>
        <p:spPr/>
        <p:txBody>
          <a:bodyPr/>
          <a:lstStyle/>
          <a:p>
            <a:fld id="{24E78CAE-128F-4092-A29C-8EC1F7DAC9F9}" type="slidenum">
              <a:rPr lang="en-US" smtClean="0"/>
              <a:t>‹#›</a:t>
            </a:fld>
            <a:endParaRPr lang="en-US"/>
          </a:p>
        </p:txBody>
      </p:sp>
    </p:spTree>
    <p:extLst>
      <p:ext uri="{BB962C8B-B14F-4D97-AF65-F5344CB8AC3E}">
        <p14:creationId xmlns:p14="http://schemas.microsoft.com/office/powerpoint/2010/main" val="4114178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2622-E215-22FB-86E8-30A6699F1E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0846B-9717-8602-303C-93322A822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31ABC3-E6E5-D401-2AAE-39AE909DD203}"/>
              </a:ext>
            </a:extLst>
          </p:cNvPr>
          <p:cNvSpPr>
            <a:spLocks noGrp="1"/>
          </p:cNvSpPr>
          <p:nvPr>
            <p:ph type="dt" sz="half" idx="10"/>
          </p:nvPr>
        </p:nvSpPr>
        <p:spPr/>
        <p:txBody>
          <a:bodyPr/>
          <a:lstStyle/>
          <a:p>
            <a:fld id="{92D3F4D9-2F39-4AD1-93BE-B5269F610D4C}" type="datetimeFigureOut">
              <a:rPr lang="en-US" smtClean="0"/>
              <a:t>8/27/2024</a:t>
            </a:fld>
            <a:endParaRPr lang="en-US"/>
          </a:p>
        </p:txBody>
      </p:sp>
      <p:sp>
        <p:nvSpPr>
          <p:cNvPr id="5" name="Footer Placeholder 4">
            <a:extLst>
              <a:ext uri="{FF2B5EF4-FFF2-40B4-BE49-F238E27FC236}">
                <a16:creationId xmlns:a16="http://schemas.microsoft.com/office/drawing/2014/main" id="{DD67A17D-0167-DF3C-067A-DD01C1317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D2F67-AA82-D6DC-F1B8-A571D931BCBA}"/>
              </a:ext>
            </a:extLst>
          </p:cNvPr>
          <p:cNvSpPr>
            <a:spLocks noGrp="1"/>
          </p:cNvSpPr>
          <p:nvPr>
            <p:ph type="sldNum" sz="quarter" idx="12"/>
          </p:nvPr>
        </p:nvSpPr>
        <p:spPr/>
        <p:txBody>
          <a:bodyPr/>
          <a:lstStyle/>
          <a:p>
            <a:fld id="{D619CA47-C53A-4E0C-BF2E-0DBDC4A50015}" type="slidenum">
              <a:rPr lang="en-US" smtClean="0"/>
              <a:t>‹#›</a:t>
            </a:fld>
            <a:endParaRPr lang="en-US"/>
          </a:p>
        </p:txBody>
      </p:sp>
    </p:spTree>
    <p:extLst>
      <p:ext uri="{BB962C8B-B14F-4D97-AF65-F5344CB8AC3E}">
        <p14:creationId xmlns:p14="http://schemas.microsoft.com/office/powerpoint/2010/main" val="288707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345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656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1110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208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169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30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6368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1932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70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464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913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8/27/2024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40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6FA0B-A82A-4832-98A9-4D07AC4E4C6E}" type="datetimeFigureOut">
              <a:rPr lang="en-US" smtClean="0"/>
              <a:t>8/27/2024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78CAE-128F-4092-A29C-8EC1F7DAC9F9}" type="slidenum">
              <a:rPr lang="en-US" smtClean="0"/>
              <a:t>‹#›</a:t>
            </a:fld>
            <a:endParaRPr lang="en-US"/>
          </a:p>
        </p:txBody>
      </p:sp>
    </p:spTree>
    <p:extLst>
      <p:ext uri="{BB962C8B-B14F-4D97-AF65-F5344CB8AC3E}">
        <p14:creationId xmlns:p14="http://schemas.microsoft.com/office/powerpoint/2010/main" val="5707852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40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6FA0B-A82A-4832-98A9-4D07AC4E4C6E}" type="datetimeFigureOut">
              <a:rPr lang="en-US" smtClean="0"/>
              <a:t>8/27/2024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78CAE-128F-4092-A29C-8EC1F7DAC9F9}" type="slidenum">
              <a:rPr lang="en-US" smtClean="0"/>
              <a:t>‹#›</a:t>
            </a:fld>
            <a:endParaRPr lang="en-US"/>
          </a:p>
        </p:txBody>
      </p:sp>
    </p:spTree>
    <p:extLst>
      <p:ext uri="{BB962C8B-B14F-4D97-AF65-F5344CB8AC3E}">
        <p14:creationId xmlns:p14="http://schemas.microsoft.com/office/powerpoint/2010/main" val="30014587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509725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png"/><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4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45.xml"/><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45.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5.xml"/><Relationship Id="rId1" Type="http://schemas.openxmlformats.org/officeDocument/2006/relationships/video" Target="https://www.youtube.com/embed/ylco2-nUSeM?feature=oembed" TargetMode="External"/><Relationship Id="rId5" Type="http://schemas.openxmlformats.org/officeDocument/2006/relationships/image" Target="../media/image52.jpe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5.xml"/><Relationship Id="rId5" Type="http://schemas.openxmlformats.org/officeDocument/2006/relationships/image" Target="../media/image59.jpeg"/><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green logo&#10;&#10;Description automatically generated">
            <a:extLst>
              <a:ext uri="{FF2B5EF4-FFF2-40B4-BE49-F238E27FC236}">
                <a16:creationId xmlns:a16="http://schemas.microsoft.com/office/drawing/2014/main" id="{9B089D09-FF17-6C40-4A14-09F01D7F3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799" y="2517205"/>
            <a:ext cx="5930402" cy="1989283"/>
          </a:xfrm>
          <a:prstGeom prst="rect">
            <a:avLst/>
          </a:prstGeom>
        </p:spPr>
      </p:pic>
    </p:spTree>
    <p:extLst>
      <p:ext uri="{BB962C8B-B14F-4D97-AF65-F5344CB8AC3E}">
        <p14:creationId xmlns:p14="http://schemas.microsoft.com/office/powerpoint/2010/main" val="986808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9048-56E2-4F6B-AF68-376275A10E5A}"/>
              </a:ext>
            </a:extLst>
          </p:cNvPr>
          <p:cNvSpPr>
            <a:spLocks noGrp="1"/>
          </p:cNvSpPr>
          <p:nvPr>
            <p:ph type="ctrTitle" idx="4294967295"/>
          </p:nvPr>
        </p:nvSpPr>
        <p:spPr>
          <a:xfrm>
            <a:off x="1524000" y="993162"/>
            <a:ext cx="9144000" cy="2015120"/>
          </a:xfrm>
        </p:spPr>
        <p:txBody>
          <a:bodyPr>
            <a:normAutofit/>
          </a:bodyPr>
          <a:lstStyle/>
          <a:p>
            <a:pPr algn="ctr"/>
            <a:r>
              <a:rPr lang="en-US" sz="5400" b="1">
                <a:latin typeface="Cambria"/>
                <a:ea typeface="Cambria"/>
              </a:rPr>
              <a:t>Insurance Services Group</a:t>
            </a:r>
          </a:p>
        </p:txBody>
      </p:sp>
      <p:sp>
        <p:nvSpPr>
          <p:cNvPr id="4" name="Subtitle 2">
            <a:extLst>
              <a:ext uri="{FF2B5EF4-FFF2-40B4-BE49-F238E27FC236}">
                <a16:creationId xmlns:a16="http://schemas.microsoft.com/office/drawing/2014/main" id="{714E8277-A32E-A34E-4A5A-AC4B546EE5A1}"/>
              </a:ext>
            </a:extLst>
          </p:cNvPr>
          <p:cNvSpPr txBox="1">
            <a:spLocks/>
          </p:cNvSpPr>
          <p:nvPr/>
        </p:nvSpPr>
        <p:spPr>
          <a:xfrm>
            <a:off x="1524000" y="4541910"/>
            <a:ext cx="9144000" cy="5337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539F"/>
                </a:solidFill>
                <a:effectLst/>
                <a:uLnTx/>
                <a:uFillTx/>
                <a:latin typeface="Cambria" panose="02040503050406030204" pitchFamily="18" charset="0"/>
                <a:ea typeface="Cambria" panose="02040503050406030204" pitchFamily="18" charset="0"/>
                <a:cs typeface="Calibri"/>
              </a:rPr>
              <a:t>Daniel Wright, Jared Flores, &amp;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539F"/>
                </a:solidFill>
                <a:effectLst/>
                <a:uLnTx/>
                <a:uFillTx/>
                <a:latin typeface="Cambria" panose="02040503050406030204" pitchFamily="18" charset="0"/>
                <a:ea typeface="Cambria" panose="02040503050406030204" pitchFamily="18" charset="0"/>
                <a:cs typeface="Calibri"/>
              </a:rPr>
              <a:t>Jake Surman</a:t>
            </a:r>
            <a:endParaRPr kumimoji="0" lang="en-US" sz="3000" b="1" i="0" u="none" strike="noStrike" kern="1200" cap="none" spc="0" normalizeH="0" baseline="0" noProof="0">
              <a:ln>
                <a:noFill/>
              </a:ln>
              <a:solidFill>
                <a:srgbClr val="00539F"/>
              </a:solidFill>
              <a:effectLst/>
              <a:uLnTx/>
              <a:uFillTx/>
              <a:latin typeface="Cambria" panose="02040503050406030204" pitchFamily="18" charset="0"/>
              <a:ea typeface="Cambria" panose="02040503050406030204" pitchFamily="18" charset="0"/>
              <a:cs typeface="Calibri"/>
            </a:endParaRPr>
          </a:p>
        </p:txBody>
      </p:sp>
      <p:sp>
        <p:nvSpPr>
          <p:cNvPr id="3" name="TextBox 2">
            <a:extLst>
              <a:ext uri="{FF2B5EF4-FFF2-40B4-BE49-F238E27FC236}">
                <a16:creationId xmlns:a16="http://schemas.microsoft.com/office/drawing/2014/main" id="{0DCBD0A4-E08C-E237-DEFE-063B3CDAA65D}"/>
              </a:ext>
            </a:extLst>
          </p:cNvPr>
          <p:cNvSpPr txBox="1"/>
          <p:nvPr/>
        </p:nvSpPr>
        <p:spPr>
          <a:xfrm>
            <a:off x="2859640" y="2506894"/>
            <a:ext cx="647271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Risk Management Options from Capital Farm Credit</a:t>
            </a:r>
          </a:p>
        </p:txBody>
      </p:sp>
    </p:spTree>
    <p:extLst>
      <p:ext uri="{BB962C8B-B14F-4D97-AF65-F5344CB8AC3E}">
        <p14:creationId xmlns:p14="http://schemas.microsoft.com/office/powerpoint/2010/main" val="141323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538454"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Insurance Services</a:t>
            </a:r>
          </a:p>
        </p:txBody>
      </p:sp>
      <p:sp>
        <p:nvSpPr>
          <p:cNvPr id="5" name="TextBox 4">
            <a:extLst>
              <a:ext uri="{FF2B5EF4-FFF2-40B4-BE49-F238E27FC236}">
                <a16:creationId xmlns:a16="http://schemas.microsoft.com/office/drawing/2014/main" id="{39608E4F-F63B-438F-8C3D-581ED50CD3A4}"/>
              </a:ext>
            </a:extLst>
          </p:cNvPr>
          <p:cNvSpPr txBox="1"/>
          <p:nvPr/>
        </p:nvSpPr>
        <p:spPr>
          <a:xfrm>
            <a:off x="828725" y="1793481"/>
            <a:ext cx="5128456" cy="3170099"/>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Experienced Agent Team</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Experienced Administrative Team</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Ability to write policies in several states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endParaRPr kumimoji="0" lang="en-US" sz="2500" b="0" i="0" u="none" strike="noStrike" kern="1200" cap="none" spc="0" normalizeH="0" baseline="0" noProof="0">
              <a:ln>
                <a:noFill/>
              </a:ln>
              <a:solidFill>
                <a:srgbClr val="000000"/>
              </a:solidFill>
              <a:effectLst/>
              <a:uLnTx/>
              <a:uFillTx/>
              <a:latin typeface="Avenir LT Std 65 Medium"/>
              <a:ea typeface="+mn-ea"/>
              <a:cs typeface="+mn-cs"/>
            </a:endParaRPr>
          </a:p>
          <a:p>
            <a:pPr marL="800100" marR="0" lvl="1" indent="-342900" algn="l" defTabSz="914400" rtl="0" eaLnBrk="1" fontAlgn="auto" latinLnBrk="0" hangingPunct="1">
              <a:lnSpc>
                <a:spcPct val="100000"/>
              </a:lnSpc>
              <a:spcBef>
                <a:spcPts val="1200"/>
              </a:spcBef>
              <a:spcAft>
                <a:spcPts val="300"/>
              </a:spcAft>
              <a:buClr>
                <a:srgbClr val="658D3D"/>
              </a:buClr>
              <a:buSzPct val="85000"/>
              <a:buFont typeface="Wingdings" panose="05000000000000000000" pitchFamily="2" charset="2"/>
              <a:buChar char="Ø"/>
              <a:tabLst/>
              <a:defRPr/>
            </a:pPr>
            <a:endParaRPr kumimoji="0" lang="en-US" sz="2500" b="0" i="0" u="none" strike="noStrike" kern="1200" cap="none" spc="0" normalizeH="0" baseline="0" noProof="0">
              <a:ln>
                <a:noFill/>
              </a:ln>
              <a:solidFill>
                <a:srgbClr val="000000"/>
              </a:solidFill>
              <a:effectLst/>
              <a:uLnTx/>
              <a:uFillTx/>
              <a:latin typeface="Avenir LT Std 65 Medium"/>
              <a:ea typeface="+mn-ea"/>
              <a:cs typeface="+mn-cs"/>
            </a:endParaRPr>
          </a:p>
        </p:txBody>
      </p:sp>
      <p:pic>
        <p:nvPicPr>
          <p:cNvPr id="3" name="Picture 2">
            <a:extLst>
              <a:ext uri="{FF2B5EF4-FFF2-40B4-BE49-F238E27FC236}">
                <a16:creationId xmlns:a16="http://schemas.microsoft.com/office/drawing/2014/main" id="{53721B27-D3EC-1B38-A668-E4085BA969EF}"/>
              </a:ext>
            </a:extLst>
          </p:cNvPr>
          <p:cNvPicPr>
            <a:picLocks noChangeAspect="1"/>
          </p:cNvPicPr>
          <p:nvPr/>
        </p:nvPicPr>
        <p:blipFill>
          <a:blip r:embed="rId3"/>
          <a:stretch>
            <a:fillRect/>
          </a:stretch>
        </p:blipFill>
        <p:spPr>
          <a:xfrm>
            <a:off x="5957181" y="1494717"/>
            <a:ext cx="5423026" cy="5021981"/>
          </a:xfrm>
          <a:prstGeom prst="rect">
            <a:avLst/>
          </a:prstGeom>
        </p:spPr>
      </p:pic>
    </p:spTree>
    <p:extLst>
      <p:ext uri="{BB962C8B-B14F-4D97-AF65-F5344CB8AC3E}">
        <p14:creationId xmlns:p14="http://schemas.microsoft.com/office/powerpoint/2010/main" val="337391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1F7095-FF35-44F4-BDFC-01643AAE5D5D}"/>
              </a:ext>
            </a:extLst>
          </p:cNvPr>
          <p:cNvSpPr txBox="1">
            <a:spLocks/>
          </p:cNvSpPr>
          <p:nvPr/>
        </p:nvSpPr>
        <p:spPr>
          <a:xfrm>
            <a:off x="275130" y="304098"/>
            <a:ext cx="1142191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Insurance Services</a:t>
            </a:r>
          </a:p>
        </p:txBody>
      </p:sp>
      <p:sp>
        <p:nvSpPr>
          <p:cNvPr id="5" name="TextBox 4">
            <a:extLst>
              <a:ext uri="{FF2B5EF4-FFF2-40B4-BE49-F238E27FC236}">
                <a16:creationId xmlns:a16="http://schemas.microsoft.com/office/drawing/2014/main" id="{80064DAD-A6D9-4481-8237-2C8AA278F852}"/>
              </a:ext>
            </a:extLst>
          </p:cNvPr>
          <p:cNvSpPr txBox="1"/>
          <p:nvPr/>
        </p:nvSpPr>
        <p:spPr>
          <a:xfrm>
            <a:off x="564796" y="1436472"/>
            <a:ext cx="7859792" cy="45550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500" b="0"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Insurance Providers Where We Place Business:</a:t>
            </a:r>
          </a:p>
          <a:p>
            <a:pPr marL="800100" marR="0" lvl="1" indent="-342900" algn="l" defTabSz="457200" rtl="0" eaLnBrk="1" fontAlgn="auto" latinLnBrk="0" hangingPunct="1">
              <a:lnSpc>
                <a:spcPct val="100000"/>
              </a:lnSpc>
              <a:spcBef>
                <a:spcPts val="0"/>
              </a:spcBef>
              <a:spcAft>
                <a:spcPts val="600"/>
              </a:spcAft>
              <a:buClr>
                <a:srgbClr val="2CA242"/>
              </a:buClr>
              <a:buSzTx/>
              <a:buFont typeface="Arial" panose="020B0604020202020204" pitchFamily="34" charset="0"/>
              <a:buChar char="•"/>
              <a:tabLst/>
              <a:defRPr/>
            </a:pPr>
            <a:r>
              <a:rPr kumimoji="0" lang="en-US" sz="2500" b="1"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RCIS – Owned By Zurich Insurance Group</a:t>
            </a:r>
          </a:p>
          <a:p>
            <a:pPr marL="457200" marR="0" lvl="1" indent="0" algn="l" defTabSz="457200" rtl="0" eaLnBrk="1" fontAlgn="auto" latinLnBrk="0" hangingPunct="1">
              <a:lnSpc>
                <a:spcPct val="100000"/>
              </a:lnSpc>
              <a:spcBef>
                <a:spcPts val="0"/>
              </a:spcBef>
              <a:spcAft>
                <a:spcPts val="1200"/>
              </a:spcAft>
              <a:buClr>
                <a:srgbClr val="2CA242"/>
              </a:buClr>
              <a:buSzTx/>
              <a:buFontTx/>
              <a:buNone/>
              <a:tabLst/>
              <a:defRPr/>
            </a:pPr>
            <a:r>
              <a:rPr kumimoji="0" lang="en-US" sz="2500" b="0"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	A.M. Best Rating – A+</a:t>
            </a:r>
          </a:p>
          <a:p>
            <a:pPr marL="800100" marR="0" lvl="1" indent="-342900" algn="l" defTabSz="457200" rtl="0" eaLnBrk="1" fontAlgn="auto" latinLnBrk="0" hangingPunct="1">
              <a:lnSpc>
                <a:spcPct val="100000"/>
              </a:lnSpc>
              <a:spcBef>
                <a:spcPts val="0"/>
              </a:spcBef>
              <a:spcAft>
                <a:spcPts val="600"/>
              </a:spcAft>
              <a:buClr>
                <a:srgbClr val="2CA242"/>
              </a:buClr>
              <a:buSzTx/>
              <a:buFont typeface="Arial" panose="020B0604020202020204" pitchFamily="34" charset="0"/>
              <a:buChar char="•"/>
              <a:tabLst/>
              <a:defRPr/>
            </a:pPr>
            <a:r>
              <a:rPr kumimoji="0" lang="en-US" sz="2500" b="1"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Great American Insurance Group</a:t>
            </a:r>
          </a:p>
          <a:p>
            <a:pPr marL="457200" marR="0" lvl="1" indent="0" algn="l" defTabSz="457200" rtl="0" eaLnBrk="1" fontAlgn="auto" latinLnBrk="0" hangingPunct="1">
              <a:lnSpc>
                <a:spcPct val="100000"/>
              </a:lnSpc>
              <a:spcBef>
                <a:spcPts val="0"/>
              </a:spcBef>
              <a:spcAft>
                <a:spcPts val="1200"/>
              </a:spcAft>
              <a:buClr>
                <a:srgbClr val="2CA242"/>
              </a:buClr>
              <a:buSzTx/>
              <a:buFontTx/>
              <a:buNone/>
              <a:tabLst/>
              <a:defRPr/>
            </a:pPr>
            <a:r>
              <a:rPr kumimoji="0" lang="en-US" sz="2500" b="0"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	A.M. Best Rating – A+</a:t>
            </a:r>
          </a:p>
          <a:p>
            <a:pPr marL="800100" marR="0" lvl="1" indent="-342900" algn="l" defTabSz="457200" rtl="0" eaLnBrk="1" fontAlgn="auto" latinLnBrk="0" hangingPunct="1">
              <a:lnSpc>
                <a:spcPct val="100000"/>
              </a:lnSpc>
              <a:spcBef>
                <a:spcPts val="0"/>
              </a:spcBef>
              <a:spcAft>
                <a:spcPts val="600"/>
              </a:spcAft>
              <a:buClr>
                <a:srgbClr val="2CA242"/>
              </a:buClr>
              <a:buSzTx/>
              <a:buFont typeface="Arial" panose="020B0604020202020204" pitchFamily="34" charset="0"/>
              <a:buChar char="•"/>
              <a:tabLst/>
              <a:defRPr/>
            </a:pPr>
            <a:r>
              <a:rPr kumimoji="0" lang="en-US" sz="2500" b="1" i="0" u="none" strike="noStrike" kern="1200" cap="none" spc="0" normalizeH="0" baseline="0" noProof="0" err="1">
                <a:ln>
                  <a:noFill/>
                </a:ln>
                <a:solidFill>
                  <a:srgbClr val="10314B"/>
                </a:solidFill>
                <a:effectLst/>
                <a:uLnTx/>
                <a:uFillTx/>
                <a:latin typeface="Avenir LT Std 65 Medium" panose="020B0803020203020204" pitchFamily="34" charset="0"/>
                <a:ea typeface="+mn-ea"/>
                <a:cs typeface="+mn-cs"/>
              </a:rPr>
              <a:t>AgriSompo</a:t>
            </a:r>
            <a:endParaRPr kumimoji="0" lang="en-US" sz="2500" b="1"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endParaRPr>
          </a:p>
          <a:p>
            <a:pPr marL="457200" marR="0" lvl="1" indent="0" algn="l" defTabSz="457200" rtl="0" eaLnBrk="1" fontAlgn="auto" latinLnBrk="0" hangingPunct="1">
              <a:lnSpc>
                <a:spcPct val="100000"/>
              </a:lnSpc>
              <a:spcBef>
                <a:spcPts val="0"/>
              </a:spcBef>
              <a:spcAft>
                <a:spcPts val="1200"/>
              </a:spcAft>
              <a:buClr>
                <a:srgbClr val="2CA242"/>
              </a:buClr>
              <a:buSzTx/>
              <a:buFontTx/>
              <a:buNone/>
              <a:tabLst/>
              <a:defRPr/>
            </a:pPr>
            <a:r>
              <a:rPr kumimoji="0" lang="en-US" sz="2500" b="0"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	A.M. Best Rating – A+</a:t>
            </a:r>
          </a:p>
          <a:p>
            <a:pPr marL="800100" marR="0" lvl="1" indent="-342900" algn="l" defTabSz="457200" rtl="0" eaLnBrk="1" fontAlgn="auto" latinLnBrk="0" hangingPunct="1">
              <a:lnSpc>
                <a:spcPct val="100000"/>
              </a:lnSpc>
              <a:spcBef>
                <a:spcPts val="0"/>
              </a:spcBef>
              <a:spcAft>
                <a:spcPts val="1200"/>
              </a:spcAft>
              <a:buClr>
                <a:srgbClr val="2CA242"/>
              </a:buClr>
              <a:buSzTx/>
              <a:buFont typeface="Arial" panose="020B0604020202020204" pitchFamily="34" charset="0"/>
              <a:buChar char="•"/>
              <a:tabLst/>
              <a:defRPr/>
            </a:pPr>
            <a:r>
              <a:rPr kumimoji="0" lang="en-US" sz="2500" b="1"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Rain &amp; Hail – Owned by Chubb Insurance</a:t>
            </a:r>
          </a:p>
          <a:p>
            <a:pPr marL="914400" marR="0" lvl="2" indent="0" algn="l" defTabSz="457200" rtl="0" eaLnBrk="1" fontAlgn="auto" latinLnBrk="0" hangingPunct="1">
              <a:lnSpc>
                <a:spcPct val="100000"/>
              </a:lnSpc>
              <a:spcBef>
                <a:spcPts val="0"/>
              </a:spcBef>
              <a:spcAft>
                <a:spcPts val="1200"/>
              </a:spcAft>
              <a:buClr>
                <a:srgbClr val="2CA242"/>
              </a:buClr>
              <a:buSzTx/>
              <a:buFontTx/>
              <a:buNone/>
              <a:tabLst/>
              <a:defRPr/>
            </a:pPr>
            <a:r>
              <a:rPr kumimoji="0" lang="en-US" sz="2500" b="0" i="0" u="none" strike="noStrike" kern="1200" cap="none" spc="0" normalizeH="0" baseline="0" noProof="0">
                <a:ln>
                  <a:noFill/>
                </a:ln>
                <a:solidFill>
                  <a:srgbClr val="10314B"/>
                </a:solidFill>
                <a:effectLst/>
                <a:uLnTx/>
                <a:uFillTx/>
                <a:latin typeface="Avenir LT Std 65 Medium" panose="020B0803020203020204" pitchFamily="34" charset="0"/>
                <a:ea typeface="+mn-ea"/>
                <a:cs typeface="+mn-cs"/>
              </a:rPr>
              <a:t>A.M. Best Rating – A++</a:t>
            </a:r>
          </a:p>
        </p:txBody>
      </p:sp>
      <p:pic>
        <p:nvPicPr>
          <p:cNvPr id="3" name="Picture 2">
            <a:extLst>
              <a:ext uri="{FF2B5EF4-FFF2-40B4-BE49-F238E27FC236}">
                <a16:creationId xmlns:a16="http://schemas.microsoft.com/office/drawing/2014/main" id="{CCB74F54-0D1E-E786-39CE-E8655989A46B}"/>
              </a:ext>
            </a:extLst>
          </p:cNvPr>
          <p:cNvPicPr>
            <a:picLocks noChangeAspect="1"/>
          </p:cNvPicPr>
          <p:nvPr/>
        </p:nvPicPr>
        <p:blipFill>
          <a:blip r:embed="rId3"/>
          <a:stretch>
            <a:fillRect/>
          </a:stretch>
        </p:blipFill>
        <p:spPr>
          <a:xfrm>
            <a:off x="8070032" y="3848083"/>
            <a:ext cx="2814394" cy="896063"/>
          </a:xfrm>
          <a:prstGeom prst="rect">
            <a:avLst/>
          </a:prstGeom>
        </p:spPr>
      </p:pic>
      <p:pic>
        <p:nvPicPr>
          <p:cNvPr id="8" name="Picture 7">
            <a:extLst>
              <a:ext uri="{FF2B5EF4-FFF2-40B4-BE49-F238E27FC236}">
                <a16:creationId xmlns:a16="http://schemas.microsoft.com/office/drawing/2014/main" id="{A9EE7D38-489D-A3EE-307A-45D93E74949D}"/>
              </a:ext>
            </a:extLst>
          </p:cNvPr>
          <p:cNvPicPr>
            <a:picLocks noChangeAspect="1"/>
          </p:cNvPicPr>
          <p:nvPr/>
        </p:nvPicPr>
        <p:blipFill>
          <a:blip r:embed="rId4"/>
          <a:stretch>
            <a:fillRect/>
          </a:stretch>
        </p:blipFill>
        <p:spPr>
          <a:xfrm>
            <a:off x="8424588" y="2581180"/>
            <a:ext cx="2124074" cy="1132839"/>
          </a:xfrm>
          <a:prstGeom prst="rect">
            <a:avLst/>
          </a:prstGeom>
        </p:spPr>
      </p:pic>
      <p:pic>
        <p:nvPicPr>
          <p:cNvPr id="15" name="Picture 14">
            <a:extLst>
              <a:ext uri="{FF2B5EF4-FFF2-40B4-BE49-F238E27FC236}">
                <a16:creationId xmlns:a16="http://schemas.microsoft.com/office/drawing/2014/main" id="{B55A5F16-BE4E-91EF-5628-43F19D05A4A9}"/>
              </a:ext>
            </a:extLst>
          </p:cNvPr>
          <p:cNvPicPr>
            <a:picLocks noChangeAspect="1"/>
          </p:cNvPicPr>
          <p:nvPr/>
        </p:nvPicPr>
        <p:blipFill>
          <a:blip r:embed="rId5"/>
          <a:stretch>
            <a:fillRect/>
          </a:stretch>
        </p:blipFill>
        <p:spPr>
          <a:xfrm>
            <a:off x="8308990" y="1506964"/>
            <a:ext cx="2355270" cy="761999"/>
          </a:xfrm>
          <a:prstGeom prst="rect">
            <a:avLst/>
          </a:prstGeom>
        </p:spPr>
      </p:pic>
      <p:pic>
        <p:nvPicPr>
          <p:cNvPr id="6" name="Picture 5">
            <a:extLst>
              <a:ext uri="{FF2B5EF4-FFF2-40B4-BE49-F238E27FC236}">
                <a16:creationId xmlns:a16="http://schemas.microsoft.com/office/drawing/2014/main" id="{6CEE9EE9-6393-B482-A072-CA736B0B4E94}"/>
              </a:ext>
            </a:extLst>
          </p:cNvPr>
          <p:cNvPicPr>
            <a:picLocks noChangeAspect="1"/>
          </p:cNvPicPr>
          <p:nvPr/>
        </p:nvPicPr>
        <p:blipFill>
          <a:blip r:embed="rId6"/>
          <a:stretch>
            <a:fillRect/>
          </a:stretch>
        </p:blipFill>
        <p:spPr>
          <a:xfrm>
            <a:off x="8076728" y="5056363"/>
            <a:ext cx="2819794" cy="752580"/>
          </a:xfrm>
          <a:prstGeom prst="rect">
            <a:avLst/>
          </a:prstGeom>
        </p:spPr>
      </p:pic>
    </p:spTree>
    <p:extLst>
      <p:ext uri="{BB962C8B-B14F-4D97-AF65-F5344CB8AC3E}">
        <p14:creationId xmlns:p14="http://schemas.microsoft.com/office/powerpoint/2010/main" val="444698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9144000"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Insurance Options</a:t>
            </a:r>
          </a:p>
        </p:txBody>
      </p:sp>
      <p:sp>
        <p:nvSpPr>
          <p:cNvPr id="5" name="TextBox 4">
            <a:extLst>
              <a:ext uri="{FF2B5EF4-FFF2-40B4-BE49-F238E27FC236}">
                <a16:creationId xmlns:a16="http://schemas.microsoft.com/office/drawing/2014/main" id="{39608E4F-F63B-438F-8C3D-581ED50CD3A4}"/>
              </a:ext>
            </a:extLst>
          </p:cNvPr>
          <p:cNvSpPr txBox="1"/>
          <p:nvPr/>
        </p:nvSpPr>
        <p:spPr>
          <a:xfrm>
            <a:off x="828724" y="1793481"/>
            <a:ext cx="4772519" cy="1677382"/>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Avenir LT Std 65 Medium"/>
                <a:ea typeface="+mn-ea"/>
                <a:cs typeface="+mn-cs"/>
              </a:rPr>
              <a:t>Crop Insurance:</a:t>
            </a:r>
          </a:p>
          <a:p>
            <a:pPr marL="800100" marR="0" lvl="1" indent="-342900" algn="l" defTabSz="914400" rtl="0" eaLnBrk="1" fontAlgn="auto" latinLnBrk="0" hangingPunct="1">
              <a:lnSpc>
                <a:spcPct val="100000"/>
              </a:lnSpc>
              <a:spcBef>
                <a:spcPts val="1200"/>
              </a:spcBef>
              <a:spcAft>
                <a:spcPts val="300"/>
              </a:spcAft>
              <a:buClr>
                <a:srgbClr val="658D3D"/>
              </a:buClr>
              <a:buSzPct val="85000"/>
              <a:buFont typeface="Wingdings" panose="05000000000000000000" pitchFamily="2" charset="2"/>
              <a:buChar char="Ø"/>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Multi-Peril (MPCI)</a:t>
            </a:r>
          </a:p>
          <a:p>
            <a:pPr marL="800100" marR="0" lvl="1" indent="-342900" algn="l" defTabSz="914400" rtl="0" eaLnBrk="1" fontAlgn="auto" latinLnBrk="0" hangingPunct="1">
              <a:lnSpc>
                <a:spcPct val="100000"/>
              </a:lnSpc>
              <a:spcBef>
                <a:spcPts val="1200"/>
              </a:spcBef>
              <a:spcAft>
                <a:spcPts val="300"/>
              </a:spcAft>
              <a:buClr>
                <a:srgbClr val="658D3D"/>
              </a:buClr>
              <a:buSzPct val="85000"/>
              <a:buFont typeface="Wingdings" panose="05000000000000000000" pitchFamily="2" charset="2"/>
              <a:buChar char="Ø"/>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Crop Hail</a:t>
            </a:r>
          </a:p>
        </p:txBody>
      </p:sp>
      <p:sp>
        <p:nvSpPr>
          <p:cNvPr id="2" name="TextBox 1">
            <a:extLst>
              <a:ext uri="{FF2B5EF4-FFF2-40B4-BE49-F238E27FC236}">
                <a16:creationId xmlns:a16="http://schemas.microsoft.com/office/drawing/2014/main" id="{339E23B6-19D8-0D5B-08C4-55A0D610C1C5}"/>
              </a:ext>
            </a:extLst>
          </p:cNvPr>
          <p:cNvSpPr txBox="1"/>
          <p:nvPr/>
        </p:nvSpPr>
        <p:spPr>
          <a:xfrm>
            <a:off x="5601243" y="1793481"/>
            <a:ext cx="5788016" cy="2831544"/>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Avenir LT Std 65 Medium"/>
                <a:ea typeface="+mn-ea"/>
                <a:cs typeface="+mn-cs"/>
              </a:rPr>
              <a:t>Livestock Insurance:</a:t>
            </a:r>
            <a:endParaRPr kumimoji="0" lang="en-US" sz="2500" b="1" i="0" u="none" strike="noStrike" kern="1200" cap="none" spc="0" normalizeH="0" baseline="0" noProof="0">
              <a:ln>
                <a:noFill/>
              </a:ln>
              <a:solidFill>
                <a:srgbClr val="000000"/>
              </a:solidFill>
              <a:effectLst/>
              <a:uLnTx/>
              <a:uFillTx/>
              <a:latin typeface="Avenir LT Std 65 Medium"/>
              <a:ea typeface="+mn-ea"/>
              <a:cs typeface="+mn-cs"/>
            </a:endParaRPr>
          </a:p>
          <a:p>
            <a:pPr marL="800100" marR="0" lvl="1" indent="-342900" algn="l" defTabSz="914400" rtl="0" eaLnBrk="1" fontAlgn="auto" latinLnBrk="0" hangingPunct="1">
              <a:lnSpc>
                <a:spcPct val="100000"/>
              </a:lnSpc>
              <a:spcBef>
                <a:spcPts val="1200"/>
              </a:spcBef>
              <a:spcAft>
                <a:spcPts val="300"/>
              </a:spcAft>
              <a:buClr>
                <a:srgbClr val="658D3D"/>
              </a:buClr>
              <a:buSzPct val="85000"/>
              <a:buFont typeface="Wingdings" panose="05000000000000000000" pitchFamily="2" charset="2"/>
              <a:buChar char="Ø"/>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Pasture, Rangeland and Forage (PRF)</a:t>
            </a:r>
          </a:p>
          <a:p>
            <a:pPr marL="800100" marR="0" lvl="1" indent="-342900" algn="l" defTabSz="914400" rtl="0" eaLnBrk="1" fontAlgn="auto" latinLnBrk="0" hangingPunct="1">
              <a:lnSpc>
                <a:spcPct val="100000"/>
              </a:lnSpc>
              <a:spcBef>
                <a:spcPts val="1200"/>
              </a:spcBef>
              <a:spcAft>
                <a:spcPts val="300"/>
              </a:spcAft>
              <a:buClr>
                <a:srgbClr val="658D3D"/>
              </a:buClr>
              <a:buSzPct val="85000"/>
              <a:buFont typeface="Wingdings" panose="05000000000000000000" pitchFamily="2" charset="2"/>
              <a:buChar char="Ø"/>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Livestock Risk Protection (LRP)</a:t>
            </a:r>
          </a:p>
          <a:p>
            <a:pPr marL="800100" marR="0" lvl="1" indent="-342900" algn="l" defTabSz="914400" rtl="0" eaLnBrk="1" fontAlgn="auto" latinLnBrk="0" hangingPunct="1">
              <a:lnSpc>
                <a:spcPct val="100000"/>
              </a:lnSpc>
              <a:spcBef>
                <a:spcPts val="1200"/>
              </a:spcBef>
              <a:spcAft>
                <a:spcPts val="300"/>
              </a:spcAft>
              <a:buClr>
                <a:srgbClr val="658D3D"/>
              </a:buClr>
              <a:buSzPct val="85000"/>
              <a:buFont typeface="Wingdings" panose="05000000000000000000" pitchFamily="2" charset="2"/>
              <a:buChar char="Ø"/>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Livestock Gross Margin (LGM)</a:t>
            </a:r>
          </a:p>
          <a:p>
            <a:pPr marL="800100" marR="0" lvl="1" indent="-342900" algn="l" defTabSz="914400" rtl="0" eaLnBrk="1" fontAlgn="auto" latinLnBrk="0" hangingPunct="1">
              <a:lnSpc>
                <a:spcPct val="100000"/>
              </a:lnSpc>
              <a:spcBef>
                <a:spcPts val="1200"/>
              </a:spcBef>
              <a:spcAft>
                <a:spcPts val="300"/>
              </a:spcAft>
              <a:buClr>
                <a:srgbClr val="658D3D"/>
              </a:buClr>
              <a:buSzPct val="85000"/>
              <a:buFont typeface="Wingdings" panose="05000000000000000000" pitchFamily="2" charset="2"/>
              <a:buChar char="Ø"/>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Dairy Revenue Protection (DRP)</a:t>
            </a:r>
          </a:p>
        </p:txBody>
      </p:sp>
    </p:spTree>
    <p:extLst>
      <p:ext uri="{BB962C8B-B14F-4D97-AF65-F5344CB8AC3E}">
        <p14:creationId xmlns:p14="http://schemas.microsoft.com/office/powerpoint/2010/main" val="253660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E2EA1F-564B-43A8-8A94-BBB63F2895D1}"/>
              </a:ext>
            </a:extLst>
          </p:cNvPr>
          <p:cNvSpPr txBox="1">
            <a:spLocks/>
          </p:cNvSpPr>
          <p:nvPr/>
        </p:nvSpPr>
        <p:spPr>
          <a:xfrm>
            <a:off x="1524000" y="2372671"/>
            <a:ext cx="9144000" cy="2015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mbria"/>
                <a:ea typeface="Cambria"/>
                <a:cs typeface="+mj-cs"/>
              </a:rPr>
              <a:t>Crop </a:t>
            </a:r>
            <a:r>
              <a:rPr kumimoji="0" lang="en-US" sz="5400" b="1" i="0" u="none" strike="noStrike" kern="1200" cap="none" spc="0" normalizeH="0" baseline="0" noProof="0" err="1">
                <a:ln>
                  <a:noFill/>
                </a:ln>
                <a:solidFill>
                  <a:prstClr val="white"/>
                </a:solidFill>
                <a:effectLst/>
                <a:uLnTx/>
                <a:uFillTx/>
                <a:latin typeface="Cambria"/>
                <a:ea typeface="Cambria"/>
                <a:cs typeface="+mj-cs"/>
              </a:rPr>
              <a:t>Ris</a:t>
            </a:r>
            <a:r>
              <a:rPr kumimoji="0" lang="en-US" sz="5400" b="1" i="0" u="none" strike="noStrike" kern="1200" cap="none" spc="0" normalizeH="0" baseline="0" noProof="0">
                <a:ln>
                  <a:noFill/>
                </a:ln>
                <a:solidFill>
                  <a:prstClr val="white"/>
                </a:solidFill>
                <a:effectLst/>
                <a:uLnTx/>
                <a:uFillTx/>
                <a:latin typeface="Cambria"/>
                <a:ea typeface="Cambria"/>
                <a:cs typeface="+mj-cs"/>
              </a:rPr>
              <a:t>k Management Options</a:t>
            </a:r>
          </a:p>
        </p:txBody>
      </p:sp>
    </p:spTree>
    <p:extLst>
      <p:ext uri="{BB962C8B-B14F-4D97-AF65-F5344CB8AC3E}">
        <p14:creationId xmlns:p14="http://schemas.microsoft.com/office/powerpoint/2010/main" val="304884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99857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Multi-Peril Crop Insurance (MPCI)</a:t>
            </a:r>
          </a:p>
        </p:txBody>
      </p:sp>
      <p:sp>
        <p:nvSpPr>
          <p:cNvPr id="5" name="TextBox 4">
            <a:extLst>
              <a:ext uri="{FF2B5EF4-FFF2-40B4-BE49-F238E27FC236}">
                <a16:creationId xmlns:a16="http://schemas.microsoft.com/office/drawing/2014/main" id="{39608E4F-F63B-438F-8C3D-581ED50CD3A4}"/>
              </a:ext>
            </a:extLst>
          </p:cNvPr>
          <p:cNvSpPr txBox="1"/>
          <p:nvPr/>
        </p:nvSpPr>
        <p:spPr>
          <a:xfrm>
            <a:off x="243100" y="1558092"/>
            <a:ext cx="12024345" cy="4708981"/>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Insurance available for over 120 crops</a:t>
            </a:r>
            <a:endParaRPr kumimoji="0" lang="en-US" sz="2500" b="1" i="0" u="none" strike="noStrike" kern="1200" cap="none" spc="0" normalizeH="0" baseline="0" noProof="0">
              <a:ln>
                <a:noFill/>
              </a:ln>
              <a:solidFill>
                <a:srgbClr val="000000"/>
              </a:solidFill>
              <a:effectLst/>
              <a:uLnTx/>
              <a:uFillTx/>
              <a:latin typeface="Avenir LT Std 65 Medium"/>
              <a:ea typeface="+mn-ea"/>
              <a:cs typeface="+mn-cs"/>
            </a:endParaRP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Subsidized Premium – Must be in Compliance (AD-1026 on File)</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Beginning Farmers and Ranchers (5 Years or Less) – Additional 10% Subsidy</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Coverage options include, but not limited to, yield and price protection guarding farmers against potential loss in revenue from low yields or changes in market price</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1"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Spring Sales Deadline: January 31 - March 15 (depending on area)</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1"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Fall Sales Deadline: September 30</a:t>
            </a:r>
            <a:r>
              <a:rPr kumimoji="0" lang="en-US" sz="2500" b="1" i="0" u="none" strike="noStrike" kern="1200" cap="none" spc="0" normalizeH="0" baseline="30000" noProof="0">
                <a:ln>
                  <a:noFill/>
                </a:ln>
                <a:solidFill>
                  <a:srgbClr val="231F20"/>
                </a:solidFill>
                <a:effectLst/>
                <a:uLnTx/>
                <a:uFillTx/>
                <a:latin typeface="Avenir LT Std 65 Medium"/>
                <a:ea typeface="Arial" panose="020B0604020202020204" pitchFamily="34" charset="0"/>
                <a:cs typeface="+mn-cs"/>
              </a:rPr>
              <a:t>th</a:t>
            </a:r>
            <a:r>
              <a:rPr kumimoji="0" lang="en-US" sz="2500" b="1"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 </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endParaRPr kumimoji="0" lang="en-US" sz="2500" b="1" i="0" u="none" strike="noStrike" kern="1200" cap="none" spc="0" normalizeH="0" baseline="0" noProof="0">
              <a:ln>
                <a:noFill/>
              </a:ln>
              <a:solidFill>
                <a:srgbClr val="000000"/>
              </a:solidFill>
              <a:effectLst/>
              <a:highlight>
                <a:srgbClr val="FFFF00"/>
              </a:highlight>
              <a:uLnTx/>
              <a:uFillTx/>
              <a:latin typeface="Avenir LT Std 65 Mediu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0740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84626" y="612761"/>
            <a:ext cx="4845406" cy="113913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white"/>
                </a:solidFill>
                <a:effectLst/>
                <a:uLnTx/>
                <a:uFillTx/>
                <a:latin typeface="Adelle Basic Rg"/>
                <a:ea typeface="+mj-ea"/>
                <a:cs typeface="+mj-cs"/>
              </a:rPr>
              <a:t>Common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white"/>
                </a:solidFill>
                <a:effectLst/>
                <a:uLnTx/>
                <a:uFillTx/>
                <a:latin typeface="Adelle Basic Rg"/>
                <a:ea typeface="+mj-ea"/>
                <a:cs typeface="+mj-cs"/>
              </a:rPr>
              <a:t>Multi-Peril Covered Perils:</a:t>
            </a:r>
          </a:p>
        </p:txBody>
      </p:sp>
      <p:sp>
        <p:nvSpPr>
          <p:cNvPr id="8" name="TextBox 7">
            <a:extLst>
              <a:ext uri="{FF2B5EF4-FFF2-40B4-BE49-F238E27FC236}">
                <a16:creationId xmlns:a16="http://schemas.microsoft.com/office/drawing/2014/main" id="{1FFAF4B8-ABD6-201E-C50F-5C912B006925}"/>
              </a:ext>
            </a:extLst>
          </p:cNvPr>
          <p:cNvSpPr txBox="1"/>
          <p:nvPr/>
        </p:nvSpPr>
        <p:spPr>
          <a:xfrm>
            <a:off x="569915" y="1939659"/>
            <a:ext cx="4492454" cy="2419097"/>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white"/>
                </a:solidFill>
                <a:effectLst/>
                <a:uLnTx/>
                <a:uFillTx/>
                <a:latin typeface="Avenir LT Std 65 Medium"/>
                <a:ea typeface="+mn-ea"/>
                <a:cs typeface="+mn-cs"/>
              </a:rPr>
              <a:t>Drought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white"/>
                </a:solidFill>
                <a:effectLst/>
                <a:uLnTx/>
                <a:uFillTx/>
                <a:latin typeface="Avenir LT Std 65 Medium"/>
                <a:ea typeface="+mn-ea"/>
                <a:cs typeface="+mn-cs"/>
              </a:rPr>
              <a:t>Heat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white"/>
                </a:solidFill>
                <a:effectLst/>
                <a:uLnTx/>
                <a:uFillTx/>
                <a:latin typeface="Avenir LT Std 65 Medium"/>
                <a:ea typeface="+mn-ea"/>
                <a:cs typeface="+mn-cs"/>
              </a:rPr>
              <a:t>Excess Moisture/Precipitation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white"/>
                </a:solidFill>
                <a:effectLst/>
                <a:uLnTx/>
                <a:uFillTx/>
                <a:latin typeface="Avenir LT Std 65 Medium"/>
                <a:ea typeface="+mn-ea"/>
                <a:cs typeface="+mn-cs"/>
              </a:rPr>
              <a:t>Failure of Irrigation Water Supply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white"/>
                </a:solidFill>
                <a:effectLst/>
                <a:uLnTx/>
                <a:uFillTx/>
                <a:latin typeface="Avenir LT Std 65 Medium"/>
                <a:ea typeface="+mn-ea"/>
                <a:cs typeface="+mn-cs"/>
              </a:rPr>
              <a:t>Market Price Changes (Revenue Protection)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white"/>
              </a:solidFill>
              <a:effectLst/>
              <a:uLnTx/>
              <a:uFillTx/>
              <a:latin typeface="Avenir LT Std 65 Medium"/>
              <a:ea typeface="+mn-ea"/>
              <a:cs typeface="+mn-cs"/>
            </a:endParaRPr>
          </a:p>
        </p:txBody>
      </p:sp>
      <p:sp>
        <p:nvSpPr>
          <p:cNvPr id="34" name="Oval 3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4775D97-A199-FC75-EF88-6DB3DBBBDD5B}"/>
              </a:ext>
            </a:extLst>
          </p:cNvPr>
          <p:cNvPicPr>
            <a:picLocks noChangeAspect="1"/>
          </p:cNvPicPr>
          <p:nvPr/>
        </p:nvPicPr>
        <p:blipFill rotWithShape="1">
          <a:blip r:embed="rId2"/>
          <a:srcRect l="14141" r="39108" b="-2"/>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6" name="Freeform: Shape 3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826811B-2CAE-465E-9D3E-456CAF849BA4}"/>
              </a:ext>
            </a:extLst>
          </p:cNvPr>
          <p:cNvPicPr>
            <a:picLocks noChangeAspect="1"/>
          </p:cNvPicPr>
          <p:nvPr/>
        </p:nvPicPr>
        <p:blipFill rotWithShape="1">
          <a:blip r:embed="rId3"/>
          <a:srcRect l="12901" r="20348"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2" name="Picture 1">
            <a:extLst>
              <a:ext uri="{FF2B5EF4-FFF2-40B4-BE49-F238E27FC236}">
                <a16:creationId xmlns:a16="http://schemas.microsoft.com/office/drawing/2014/main" id="{6A61F3EC-C8E9-2EB0-B19E-C509EB6022ED}"/>
              </a:ext>
            </a:extLst>
          </p:cNvPr>
          <p:cNvPicPr>
            <a:picLocks noChangeAspect="1"/>
          </p:cNvPicPr>
          <p:nvPr/>
        </p:nvPicPr>
        <p:blipFill rotWithShape="1">
          <a:blip r:embed="rId4"/>
          <a:srcRect l="23833" r="21312"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0" name="Freeform: Shape 39">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E2A0F44-A31B-AB0D-D16C-0C1182765C74}"/>
              </a:ext>
            </a:extLst>
          </p:cNvPr>
          <p:cNvPicPr>
            <a:picLocks noChangeAspect="1"/>
          </p:cNvPicPr>
          <p:nvPr/>
        </p:nvPicPr>
        <p:blipFill rotWithShape="1">
          <a:blip r:embed="rId5"/>
          <a:srcRect t="7945" r="5" b="12854"/>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2" name="Freeform: Shape 4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701F4A4-1B7D-83AF-B3A5-C485EFADE3DD}"/>
              </a:ext>
            </a:extLst>
          </p:cNvPr>
          <p:cNvPicPr>
            <a:picLocks noChangeAspect="1"/>
          </p:cNvPicPr>
          <p:nvPr/>
        </p:nvPicPr>
        <p:blipFill rotWithShape="1">
          <a:blip r:embed="rId6"/>
          <a:srcRect l="3111" r="13819" b="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99834836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99857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Crop Hail Insurance</a:t>
            </a:r>
          </a:p>
        </p:txBody>
      </p:sp>
      <p:sp>
        <p:nvSpPr>
          <p:cNvPr id="5" name="TextBox 4">
            <a:extLst>
              <a:ext uri="{FF2B5EF4-FFF2-40B4-BE49-F238E27FC236}">
                <a16:creationId xmlns:a16="http://schemas.microsoft.com/office/drawing/2014/main" id="{39608E4F-F63B-438F-8C3D-581ED50CD3A4}"/>
              </a:ext>
            </a:extLst>
          </p:cNvPr>
          <p:cNvSpPr txBox="1"/>
          <p:nvPr/>
        </p:nvSpPr>
        <p:spPr>
          <a:xfrm>
            <a:off x="378903" y="1793482"/>
            <a:ext cx="11434194" cy="3362459"/>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Protects against physical damage caused by hail</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Policies provided directly to farmers by private insurance companies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Multiple coverage provider options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Claims paid on acre-by-acre basis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1" i="0" u="none" strike="noStrike" kern="1200" cap="none" spc="0" normalizeH="0" baseline="0" noProof="0">
                <a:ln>
                  <a:noFill/>
                </a:ln>
                <a:solidFill>
                  <a:srgbClr val="231F20"/>
                </a:solidFill>
                <a:effectLst/>
                <a:uLnTx/>
                <a:uFillTx/>
                <a:latin typeface="Avenir LT Std 65 Medium"/>
                <a:ea typeface="Arial" panose="020B0604020202020204" pitchFamily="34" charset="0"/>
                <a:cs typeface="+mn-cs"/>
              </a:rPr>
              <a:t>Sales Deadline: Anytime during the growing season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endParaRPr kumimoji="0" lang="en-US" sz="2500" b="1" i="0" u="none" strike="noStrike" kern="1200" cap="none" spc="0" normalizeH="0" baseline="0" noProof="0">
              <a:ln>
                <a:noFill/>
              </a:ln>
              <a:solidFill>
                <a:srgbClr val="000000"/>
              </a:solidFill>
              <a:effectLst/>
              <a:highlight>
                <a:srgbClr val="FFFF00"/>
              </a:highlight>
              <a:uLnTx/>
              <a:uFillTx/>
              <a:latin typeface="Avenir LT Std 65 Mediu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088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E2EA1F-564B-43A8-8A94-BBB63F2895D1}"/>
              </a:ext>
            </a:extLst>
          </p:cNvPr>
          <p:cNvSpPr txBox="1">
            <a:spLocks/>
          </p:cNvSpPr>
          <p:nvPr/>
        </p:nvSpPr>
        <p:spPr>
          <a:xfrm>
            <a:off x="1524000" y="2372671"/>
            <a:ext cx="9144000" cy="2015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mbria"/>
                <a:ea typeface="Cambria"/>
                <a:cs typeface="+mj-cs"/>
              </a:rPr>
              <a:t>Livestock Risk Management Options</a:t>
            </a:r>
          </a:p>
        </p:txBody>
      </p:sp>
    </p:spTree>
    <p:extLst>
      <p:ext uri="{BB962C8B-B14F-4D97-AF65-F5344CB8AC3E}">
        <p14:creationId xmlns:p14="http://schemas.microsoft.com/office/powerpoint/2010/main" val="3672062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998578"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Pasture, Rangeland, &amp; Forage (PRF)</a:t>
            </a:r>
          </a:p>
        </p:txBody>
      </p:sp>
      <p:sp>
        <p:nvSpPr>
          <p:cNvPr id="5" name="TextBox 4">
            <a:extLst>
              <a:ext uri="{FF2B5EF4-FFF2-40B4-BE49-F238E27FC236}">
                <a16:creationId xmlns:a16="http://schemas.microsoft.com/office/drawing/2014/main" id="{39608E4F-F63B-438F-8C3D-581ED50CD3A4}"/>
              </a:ext>
            </a:extLst>
          </p:cNvPr>
          <p:cNvSpPr txBox="1"/>
          <p:nvPr/>
        </p:nvSpPr>
        <p:spPr>
          <a:xfrm>
            <a:off x="307597" y="1651590"/>
            <a:ext cx="11434194" cy="3554819"/>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Protects hay and livestock producers against loss of forage, due to lack of rainfall, on acres used for grazing and hay.</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Choose between two to six 2-month intervals in which precipitation is important to the operation.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Many ranchers can qualify: no yields needed, based off acres (no minimums).</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No loss adjustment. Based on NOAA data.</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1" i="0" u="none" strike="noStrike" kern="1200" cap="none" spc="0" normalizeH="0" baseline="0" noProof="0">
                <a:ln>
                  <a:noFill/>
                </a:ln>
                <a:solidFill>
                  <a:srgbClr val="000000"/>
                </a:solidFill>
                <a:effectLst/>
                <a:uLnTx/>
                <a:uFillTx/>
                <a:latin typeface="Avenir LT Std 65 Medium"/>
                <a:ea typeface="Times New Roman" panose="02020603050405020304" pitchFamily="18" charset="0"/>
                <a:cs typeface="Times New Roman" panose="02020603050405020304" pitchFamily="18" charset="0"/>
              </a:rPr>
              <a:t>Sales Deadline: December 1</a:t>
            </a:r>
            <a:r>
              <a:rPr kumimoji="0" lang="en-US" sz="2500" b="1" i="0" u="none" strike="noStrike" kern="1200" cap="none" spc="0" normalizeH="0" baseline="30000" noProof="0">
                <a:ln>
                  <a:noFill/>
                </a:ln>
                <a:solidFill>
                  <a:srgbClr val="000000"/>
                </a:solidFill>
                <a:effectLst/>
                <a:uLnTx/>
                <a:uFillTx/>
                <a:latin typeface="Avenir LT Std 65 Medium"/>
                <a:ea typeface="Times New Roman" panose="02020603050405020304" pitchFamily="18" charset="0"/>
                <a:cs typeface="Times New Roman" panose="02020603050405020304" pitchFamily="18" charset="0"/>
              </a:rPr>
              <a:t>st</a:t>
            </a:r>
            <a:r>
              <a:rPr kumimoji="0" lang="en-US" sz="2500" b="1" i="0" u="none" strike="noStrike" kern="1200" cap="none" spc="0" normalizeH="0" baseline="0" noProof="0">
                <a:ln>
                  <a:noFill/>
                </a:ln>
                <a:solidFill>
                  <a:srgbClr val="000000"/>
                </a:solidFill>
                <a:effectLst/>
                <a:uLnTx/>
                <a:uFillTx/>
                <a:latin typeface="Avenir LT Std 65 Medium"/>
                <a:ea typeface="Times New Roman" panose="02020603050405020304" pitchFamily="18" charset="0"/>
                <a:cs typeface="Times New Roman" panose="02020603050405020304" pitchFamily="18" charset="0"/>
              </a:rPr>
              <a:t> </a:t>
            </a:r>
            <a:endParaRPr kumimoji="0" lang="en-US" sz="2500" b="1" i="0" u="none" strike="noStrike" kern="1200" cap="none" spc="0" normalizeH="0" baseline="0" noProof="0">
              <a:ln>
                <a:noFill/>
              </a:ln>
              <a:solidFill>
                <a:srgbClr val="000000"/>
              </a:solidFill>
              <a:effectLst/>
              <a:uLnTx/>
              <a:uFillTx/>
              <a:latin typeface="Avenir LT Std 65 Mediu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096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046C-EF51-9650-7088-3FCAE0AC4CE3}"/>
              </a:ext>
            </a:extLst>
          </p:cNvPr>
          <p:cNvSpPr>
            <a:spLocks noGrp="1"/>
          </p:cNvSpPr>
          <p:nvPr>
            <p:ph type="title"/>
          </p:nvPr>
        </p:nvSpPr>
        <p:spPr/>
        <p:txBody>
          <a:bodyPr/>
          <a:lstStyle/>
          <a:p>
            <a:endParaRPr lang="en-US"/>
          </a:p>
        </p:txBody>
      </p:sp>
      <p:pic>
        <p:nvPicPr>
          <p:cNvPr id="5" name="Content Placeholder 4" descr="A field of grass with text overlay&#10;&#10;Description automatically generated">
            <a:extLst>
              <a:ext uri="{FF2B5EF4-FFF2-40B4-BE49-F238E27FC236}">
                <a16:creationId xmlns:a16="http://schemas.microsoft.com/office/drawing/2014/main" id="{C6C17D40-2CFA-987C-832E-FED7DD55E2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902349"/>
          </a:xfrm>
        </p:spPr>
      </p:pic>
    </p:spTree>
    <p:extLst>
      <p:ext uri="{BB962C8B-B14F-4D97-AF65-F5344CB8AC3E}">
        <p14:creationId xmlns:p14="http://schemas.microsoft.com/office/powerpoint/2010/main" val="404275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6" y="409299"/>
            <a:ext cx="11084303"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Pasture, Rangeland, &amp; Forage (PRF)</a:t>
            </a:r>
          </a:p>
        </p:txBody>
      </p:sp>
      <p:sp>
        <p:nvSpPr>
          <p:cNvPr id="5" name="TextBox 4">
            <a:extLst>
              <a:ext uri="{FF2B5EF4-FFF2-40B4-BE49-F238E27FC236}">
                <a16:creationId xmlns:a16="http://schemas.microsoft.com/office/drawing/2014/main" id="{39608E4F-F63B-438F-8C3D-581ED50CD3A4}"/>
              </a:ext>
            </a:extLst>
          </p:cNvPr>
          <p:cNvSpPr txBox="1"/>
          <p:nvPr/>
        </p:nvSpPr>
        <p:spPr>
          <a:xfrm>
            <a:off x="307596" y="1684841"/>
            <a:ext cx="11434194" cy="3170099"/>
          </a:xfrm>
          <a:prstGeom prst="rect">
            <a:avLst/>
          </a:prstGeom>
          <a:noFill/>
        </p:spPr>
        <p:txBody>
          <a:bodyPr wrap="square" rtlCol="0">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The rainfall index uses National Oceanic and Atmospheric Administration Climate Prediction Center (NOAA CPC) data for the grid where the property is located.</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Insurance payments are determined using NOAA CPC data for the grids and index intervals you choose to insure. When the final grid index falls below your "trigger grid index," you may receive an indemnity for lack of precipitation.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Coverage is based on the experience of the entire grid – not on an individual farm or ranch or a specific weather station in the general area.</a:t>
            </a:r>
          </a:p>
        </p:txBody>
      </p:sp>
    </p:spTree>
    <p:extLst>
      <p:ext uri="{BB962C8B-B14F-4D97-AF65-F5344CB8AC3E}">
        <p14:creationId xmlns:p14="http://schemas.microsoft.com/office/powerpoint/2010/main" val="3857072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7961C2-4ECC-4713-A944-5AEF34046138}"/>
              </a:ext>
            </a:extLst>
          </p:cNvPr>
          <p:cNvSpPr txBox="1">
            <a:spLocks/>
          </p:cNvSpPr>
          <p:nvPr/>
        </p:nvSpPr>
        <p:spPr>
          <a:xfrm>
            <a:off x="307597" y="409299"/>
            <a:ext cx="10683310" cy="865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Pasture, Rangeland, &amp; Forage (PRF)</a:t>
            </a:r>
          </a:p>
        </p:txBody>
      </p:sp>
      <p:sp>
        <p:nvSpPr>
          <p:cNvPr id="3" name="TextBox 2">
            <a:extLst>
              <a:ext uri="{FF2B5EF4-FFF2-40B4-BE49-F238E27FC236}">
                <a16:creationId xmlns:a16="http://schemas.microsoft.com/office/drawing/2014/main" id="{563332CF-7DCF-6C12-3F27-4DE498DF7C3E}"/>
              </a:ext>
            </a:extLst>
          </p:cNvPr>
          <p:cNvSpPr txBox="1"/>
          <p:nvPr/>
        </p:nvSpPr>
        <p:spPr>
          <a:xfrm>
            <a:off x="208009" y="1446290"/>
            <a:ext cx="11151764" cy="1438855"/>
          </a:xfrm>
          <a:prstGeom prst="rect">
            <a:avLst/>
          </a:prstGeom>
          <a:noFill/>
        </p:spPr>
        <p:txBody>
          <a:bodyPr wrap="square">
            <a:spAutoFit/>
          </a:bodyPr>
          <a:lstStyle/>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mn-cs"/>
              </a:rPr>
              <a:t>We can run custom quotes, including historical averages and optimizer tools to help customers select the best intervals for their operation.</a:t>
            </a:r>
          </a:p>
          <a:p>
            <a:pPr marL="284163" marR="0" lvl="0" indent="-284163" algn="l" defTabSz="914400" rtl="0" eaLnBrk="1" fontAlgn="auto" latinLnBrk="0" hangingPunct="1">
              <a:lnSpc>
                <a:spcPct val="100000"/>
              </a:lnSpc>
              <a:spcBef>
                <a:spcPts val="1200"/>
              </a:spcBef>
              <a:spcAft>
                <a:spcPts val="300"/>
              </a:spcAft>
              <a:buClr>
                <a:srgbClr val="658D3D"/>
              </a:buClr>
              <a:buSzPct val="85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venir LT Std 65 Medium"/>
                <a:ea typeface="+mn-ea"/>
                <a:cs typeface="+mn-cs"/>
              </a:rPr>
              <a:t>Indemnity Chart- Hale County, Grid 16613, 20-year history:</a:t>
            </a:r>
          </a:p>
        </p:txBody>
      </p:sp>
      <p:pic>
        <p:nvPicPr>
          <p:cNvPr id="5" name="Picture 4">
            <a:extLst>
              <a:ext uri="{FF2B5EF4-FFF2-40B4-BE49-F238E27FC236}">
                <a16:creationId xmlns:a16="http://schemas.microsoft.com/office/drawing/2014/main" id="{93A2D2FE-C08F-D750-6E56-A2F2186834C9}"/>
              </a:ext>
            </a:extLst>
          </p:cNvPr>
          <p:cNvPicPr>
            <a:picLocks noChangeAspect="1"/>
          </p:cNvPicPr>
          <p:nvPr/>
        </p:nvPicPr>
        <p:blipFill>
          <a:blip r:embed="rId3"/>
          <a:stretch>
            <a:fillRect/>
          </a:stretch>
        </p:blipFill>
        <p:spPr>
          <a:xfrm>
            <a:off x="2527211" y="3056308"/>
            <a:ext cx="9601199" cy="3611569"/>
          </a:xfrm>
          <a:prstGeom prst="rect">
            <a:avLst/>
          </a:prstGeom>
        </p:spPr>
      </p:pic>
    </p:spTree>
    <p:extLst>
      <p:ext uri="{BB962C8B-B14F-4D97-AF65-F5344CB8AC3E}">
        <p14:creationId xmlns:p14="http://schemas.microsoft.com/office/powerpoint/2010/main" val="2873609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id="{7394B63B-6A50-E078-1B7E-1CA50656DCC9}"/>
              </a:ext>
            </a:extLst>
          </p:cNvPr>
          <p:cNvPicPr>
            <a:picLocks noChangeAspect="1"/>
          </p:cNvPicPr>
          <p:nvPr/>
        </p:nvPicPr>
        <p:blipFill rotWithShape="1">
          <a:blip r:embed="rId2"/>
          <a:srcRect l="7875" r="10900"/>
          <a:stretch/>
        </p:blipFill>
        <p:spPr>
          <a:xfrm>
            <a:off x="20" y="10"/>
            <a:ext cx="9947062" cy="6857990"/>
          </a:xfrm>
          <a:prstGeom prst="rect">
            <a:avLst/>
          </a:prstGeom>
        </p:spPr>
      </p:pic>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65 Medium"/>
              <a:ea typeface="+mn-ea"/>
              <a:cs typeface="+mn-cs"/>
            </a:endParaRPr>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1"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itle 1">
            <a:extLst>
              <a:ext uri="{FF2B5EF4-FFF2-40B4-BE49-F238E27FC236}">
                <a16:creationId xmlns:a16="http://schemas.microsoft.com/office/drawing/2014/main" id="{8099BB83-6D5D-40D0-BD7B-F411B74AEEFF}"/>
              </a:ext>
            </a:extLst>
          </p:cNvPr>
          <p:cNvSpPr txBox="1">
            <a:spLocks/>
          </p:cNvSpPr>
          <p:nvPr/>
        </p:nvSpPr>
        <p:spPr>
          <a:xfrm>
            <a:off x="8046719" y="828314"/>
            <a:ext cx="3633746" cy="15884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delle Basic Rg"/>
                <a:ea typeface="+mj-ea"/>
                <a:cs typeface="+mj-cs"/>
              </a:rPr>
              <a:t>Livestock Risk Protection (LRP)</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8046719" y="2541658"/>
            <a:ext cx="3931016" cy="3488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1800" b="0" i="0" u="none" strike="noStrike" kern="1200" cap="none" spc="0" normalizeH="0" baseline="0" noProof="0">
                <a:ln>
                  <a:noFill/>
                </a:ln>
                <a:solidFill>
                  <a:prstClr val="black"/>
                </a:solidFill>
                <a:effectLst/>
                <a:uLnTx/>
                <a:uFillTx/>
                <a:latin typeface="Avenir LT Std 65 Medium"/>
                <a:ea typeface="+mn-ea"/>
                <a:cs typeface="+mn-cs"/>
              </a:rPr>
              <a:t>A price-risk management tool to cover against declining market prices.</a:t>
            </a:r>
          </a:p>
          <a:p>
            <a:pPr marL="228600" marR="0" lvl="0" indent="-228600" algn="l" defTabSz="914400" rtl="0" eaLnBrk="1" fontAlgn="auto" latinLnBrk="0" hangingPunct="1">
              <a:lnSpc>
                <a:spcPct val="90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1800" b="0" i="0" u="none" strike="noStrike" kern="1200" cap="none" spc="0" normalizeH="0" baseline="0" noProof="0">
                <a:ln>
                  <a:noFill/>
                </a:ln>
                <a:solidFill>
                  <a:prstClr val="black"/>
                </a:solidFill>
                <a:effectLst/>
                <a:uLnTx/>
                <a:uFillTx/>
                <a:latin typeface="Avenir LT Std 65 Medium"/>
                <a:ea typeface="+mn-ea"/>
                <a:cs typeface="+mn-cs"/>
              </a:rPr>
              <a:t>Producers may choose from a variety of coverage levels and insurance periods to correspond with sell times of market weights.</a:t>
            </a:r>
          </a:p>
          <a:p>
            <a:pPr marL="228600" marR="0" lvl="0" indent="-228600" algn="l" defTabSz="914400" rtl="0" eaLnBrk="1" fontAlgn="auto" latinLnBrk="0" hangingPunct="1">
              <a:lnSpc>
                <a:spcPct val="90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1800" b="0" i="0" u="none" strike="noStrike" kern="1200" cap="none" spc="0" normalizeH="0" baseline="0" noProof="0">
                <a:ln>
                  <a:noFill/>
                </a:ln>
                <a:solidFill>
                  <a:prstClr val="black"/>
                </a:solidFill>
                <a:effectLst/>
                <a:uLnTx/>
                <a:uFillTx/>
                <a:latin typeface="Avenir LT Std 65 Medium"/>
                <a:ea typeface="+mn-ea"/>
                <a:cs typeface="+mn-cs"/>
              </a:rPr>
              <a:t>Available for feeder cattle, fed cattle and swine.</a:t>
            </a:r>
          </a:p>
          <a:p>
            <a:pPr marL="228600" marR="0" lvl="0" indent="-228600" algn="l" defTabSz="914400" rtl="0" eaLnBrk="1" fontAlgn="auto" latinLnBrk="0" hangingPunct="1">
              <a:lnSpc>
                <a:spcPct val="90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1800" b="1" i="0" u="none" strike="noStrike" kern="1200" cap="none" spc="0" normalizeH="0" baseline="0" noProof="0">
                <a:ln>
                  <a:noFill/>
                </a:ln>
                <a:solidFill>
                  <a:prstClr val="black"/>
                </a:solidFill>
                <a:effectLst/>
                <a:uLnTx/>
                <a:uFillTx/>
                <a:latin typeface="Avenir LT Std 65 Medium"/>
                <a:ea typeface="+mn-ea"/>
                <a:cs typeface="+mn-cs"/>
              </a:rPr>
              <a:t>Sales Deadline: Available anytime</a:t>
            </a:r>
          </a:p>
        </p:txBody>
      </p:sp>
    </p:spTree>
    <p:extLst>
      <p:ext uri="{BB962C8B-B14F-4D97-AF65-F5344CB8AC3E}">
        <p14:creationId xmlns:p14="http://schemas.microsoft.com/office/powerpoint/2010/main" val="105973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7" y="409299"/>
            <a:ext cx="11722216"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a:ea typeface="Cambria"/>
                <a:cs typeface="+mj-cs"/>
              </a:rPr>
              <a:t>Livestock Risk Protection (LRP)</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436228" y="1866122"/>
            <a:ext cx="6235160" cy="40401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None/>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Times New Roman" panose="02020603050405020304" pitchFamily="18" charset="0"/>
                <a:cs typeface="Times New Roman" panose="02020603050405020304" pitchFamily="18" charset="0"/>
              </a:rPr>
              <a:t>2 Step Process:</a:t>
            </a:r>
          </a:p>
          <a:p>
            <a:pPr marL="514350" marR="0" lvl="0" indent="-514350" algn="l" defTabSz="914400" rtl="0" eaLnBrk="1" fontAlgn="auto" latinLnBrk="0" hangingPunct="1">
              <a:lnSpc>
                <a:spcPct val="107000"/>
              </a:lnSpc>
              <a:spcBef>
                <a:spcPts val="0"/>
              </a:spcBef>
              <a:spcAft>
                <a:spcPts val="800"/>
              </a:spcAft>
              <a:buClr>
                <a:srgbClr val="658D3D"/>
              </a:buClr>
              <a:buSzPct val="85000"/>
              <a:buFont typeface="+mj-lt"/>
              <a:buAutoNum type="arabicPeriod"/>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Application (free to complete)</a:t>
            </a:r>
          </a:p>
          <a:p>
            <a:pPr marL="514350" marR="0" lvl="0" indent="-514350" algn="l" defTabSz="914400" rtl="0" eaLnBrk="1" fontAlgn="auto" latinLnBrk="0" hangingPunct="1">
              <a:lnSpc>
                <a:spcPct val="107000"/>
              </a:lnSpc>
              <a:spcBef>
                <a:spcPts val="0"/>
              </a:spcBef>
              <a:spcAft>
                <a:spcPts val="800"/>
              </a:spcAft>
              <a:buClr>
                <a:srgbClr val="658D3D"/>
              </a:buClr>
              <a:buSzPct val="85000"/>
              <a:buFont typeface="+mj-lt"/>
              <a:buAutoNum type="arabicPeriod"/>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Specific Coverage Endorsement: contains the details of the coverage</a:t>
            </a:r>
          </a:p>
        </p:txBody>
      </p:sp>
      <p:pic>
        <p:nvPicPr>
          <p:cNvPr id="2" name="Picture 1">
            <a:extLst>
              <a:ext uri="{FF2B5EF4-FFF2-40B4-BE49-F238E27FC236}">
                <a16:creationId xmlns:a16="http://schemas.microsoft.com/office/drawing/2014/main" id="{F571F4A7-3930-8574-92DF-6FF5B4907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580" y="2004858"/>
            <a:ext cx="4491603" cy="3901420"/>
          </a:xfrm>
          <a:prstGeom prst="rect">
            <a:avLst/>
          </a:prstGeom>
        </p:spPr>
      </p:pic>
    </p:spTree>
    <p:extLst>
      <p:ext uri="{BB962C8B-B14F-4D97-AF65-F5344CB8AC3E}">
        <p14:creationId xmlns:p14="http://schemas.microsoft.com/office/powerpoint/2010/main" val="14042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7" y="409299"/>
            <a:ext cx="11722216"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a:ea typeface="Cambria"/>
                <a:cs typeface="+mj-cs"/>
              </a:rPr>
              <a:t>Livestock Gross Margin (LGM)</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436228" y="1866122"/>
            <a:ext cx="11342330" cy="40401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Times New Roman" panose="02020603050405020304" pitchFamily="18" charset="0"/>
                <a:cs typeface="Times New Roman" panose="02020603050405020304" pitchFamily="18" charset="0"/>
              </a:rPr>
              <a:t>Cattle insurance policy using futures prices to determine expected gross margin and the actual gross margin.</a:t>
            </a:r>
          </a:p>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Policy doesn’t insure against death loss or any other loss or damage to producer’s cattle.</a:t>
            </a:r>
          </a:p>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Options available for cattle, dairy and swine.</a:t>
            </a:r>
          </a:p>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1"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Sales Deadline: Available anytime</a:t>
            </a:r>
          </a:p>
        </p:txBody>
      </p:sp>
    </p:spTree>
    <p:extLst>
      <p:ext uri="{BB962C8B-B14F-4D97-AF65-F5344CB8AC3E}">
        <p14:creationId xmlns:p14="http://schemas.microsoft.com/office/powerpoint/2010/main" val="3417616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65 Medium"/>
              <a:ea typeface="+mn-ea"/>
              <a:cs typeface="+mn-cs"/>
            </a:endParaRPr>
          </a:p>
        </p:txBody>
      </p:sp>
      <p:pic>
        <p:nvPicPr>
          <p:cNvPr id="2" name="Picture 1">
            <a:extLst>
              <a:ext uri="{FF2B5EF4-FFF2-40B4-BE49-F238E27FC236}">
                <a16:creationId xmlns:a16="http://schemas.microsoft.com/office/drawing/2014/main" id="{4F7AC77E-7427-F1D0-CCA2-F3AAE7FB9659}"/>
              </a:ext>
            </a:extLst>
          </p:cNvPr>
          <p:cNvPicPr>
            <a:picLocks noChangeAspect="1"/>
          </p:cNvPicPr>
          <p:nvPr/>
        </p:nvPicPr>
        <p:blipFill rotWithShape="1">
          <a:blip r:embed="rId3"/>
          <a:srcRect l="6245" r="31131" b="9092"/>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65 Medium"/>
              <a:ea typeface="+mn-ea"/>
              <a:cs typeface="+mn-cs"/>
            </a:endParaRPr>
          </a:p>
        </p:txBody>
      </p:sp>
      <p:sp>
        <p:nvSpPr>
          <p:cNvPr id="3" name="Title 1">
            <a:extLst>
              <a:ext uri="{FF2B5EF4-FFF2-40B4-BE49-F238E27FC236}">
                <a16:creationId xmlns:a16="http://schemas.microsoft.com/office/drawing/2014/main" id="{8099BB83-6D5D-40D0-BD7B-F411B74AEEFF}"/>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Adelle Basic Rg"/>
                <a:ea typeface="+mj-ea"/>
                <a:cs typeface="+mj-cs"/>
              </a:rPr>
              <a:t>Dairy Revenue Protection (DRP)</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371094" y="2718054"/>
            <a:ext cx="3438906" cy="34744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1800" b="0" i="0" u="none" strike="noStrike" kern="1200" cap="none" spc="0" normalizeH="0" baseline="0" noProof="0">
                <a:ln>
                  <a:noFill/>
                </a:ln>
                <a:solidFill>
                  <a:prstClr val="black"/>
                </a:solidFill>
                <a:effectLst/>
                <a:uLnTx/>
                <a:uFillTx/>
                <a:latin typeface="Avenir LT Std 65 Medium"/>
                <a:ea typeface="+mn-ea"/>
                <a:cs typeface="+mn-cs"/>
              </a:rPr>
              <a:t>Risk management tool insuring against declines in quarterly revenue from milk sales.</a:t>
            </a:r>
          </a:p>
          <a:p>
            <a:pPr marL="228600" marR="0" lvl="0" indent="-228600" algn="l" defTabSz="914400" rtl="0" eaLnBrk="1" fontAlgn="auto" latinLnBrk="0" hangingPunct="1">
              <a:lnSpc>
                <a:spcPct val="90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1800" b="0" i="0" u="none" strike="noStrike" kern="1200" cap="none" spc="0" normalizeH="0" baseline="0" noProof="0">
                <a:ln>
                  <a:noFill/>
                </a:ln>
                <a:solidFill>
                  <a:prstClr val="black"/>
                </a:solidFill>
                <a:effectLst/>
                <a:uLnTx/>
                <a:uFillTx/>
                <a:latin typeface="Avenir LT Std 65 Medium"/>
                <a:ea typeface="+mn-ea"/>
                <a:cs typeface="+mn-cs"/>
              </a:rPr>
              <a:t>Select from a variety of coverage levels and pricing by class or component </a:t>
            </a:r>
          </a:p>
          <a:p>
            <a:pPr marL="228600" marR="0" lvl="0" indent="-228600" algn="l" defTabSz="914400" rtl="0" eaLnBrk="1" fontAlgn="auto" latinLnBrk="0" hangingPunct="1">
              <a:lnSpc>
                <a:spcPct val="90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1800" b="1" i="0" u="none" strike="noStrike" kern="1200" cap="none" spc="0" normalizeH="0" baseline="0" noProof="0">
                <a:ln>
                  <a:noFill/>
                </a:ln>
                <a:solidFill>
                  <a:prstClr val="black"/>
                </a:solidFill>
                <a:effectLst/>
                <a:uLnTx/>
                <a:uFillTx/>
                <a:latin typeface="Avenir LT Std 65 Medium"/>
                <a:ea typeface="+mn-ea"/>
                <a:cs typeface="+mn-cs"/>
              </a:rPr>
              <a:t>Sales Deadline: Available anytime</a:t>
            </a:r>
          </a:p>
        </p:txBody>
      </p:sp>
    </p:spTree>
    <p:extLst>
      <p:ext uri="{BB962C8B-B14F-4D97-AF65-F5344CB8AC3E}">
        <p14:creationId xmlns:p14="http://schemas.microsoft.com/office/powerpoint/2010/main" val="2660520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9BB83-6D5D-40D0-BD7B-F411B74AEEFF}"/>
              </a:ext>
            </a:extLst>
          </p:cNvPr>
          <p:cNvSpPr txBox="1">
            <a:spLocks/>
          </p:cNvSpPr>
          <p:nvPr/>
        </p:nvSpPr>
        <p:spPr>
          <a:xfrm>
            <a:off x="307597" y="409299"/>
            <a:ext cx="11722216" cy="8658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a:ea typeface="Cambria"/>
                <a:cs typeface="+mj-cs"/>
              </a:rPr>
              <a:t>Conclusion</a:t>
            </a:r>
          </a:p>
        </p:txBody>
      </p:sp>
      <p:sp>
        <p:nvSpPr>
          <p:cNvPr id="7" name="Content Placeholder 2">
            <a:extLst>
              <a:ext uri="{FF2B5EF4-FFF2-40B4-BE49-F238E27FC236}">
                <a16:creationId xmlns:a16="http://schemas.microsoft.com/office/drawing/2014/main" id="{8E17928D-B6E2-C497-ABB6-1201A4A1D9A3}"/>
              </a:ext>
            </a:extLst>
          </p:cNvPr>
          <p:cNvSpPr txBox="1">
            <a:spLocks/>
          </p:cNvSpPr>
          <p:nvPr/>
        </p:nvSpPr>
        <p:spPr>
          <a:xfrm>
            <a:off x="436228" y="1866122"/>
            <a:ext cx="10751176" cy="24704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Times New Roman" panose="02020603050405020304" pitchFamily="18" charset="0"/>
                <a:cs typeface="Times New Roman" panose="02020603050405020304" pitchFamily="18" charset="0"/>
              </a:rPr>
              <a:t>Insurance for producers is a critical component of managing their operations.</a:t>
            </a:r>
          </a:p>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Times New Roman" panose="02020603050405020304" pitchFamily="18" charset="0"/>
                <a:cs typeface="Times New Roman" panose="02020603050405020304" pitchFamily="18" charset="0"/>
              </a:rPr>
              <a:t>Market movement can be volatile putting producers in tough positions. </a:t>
            </a:r>
          </a:p>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Successful producers utilize insurance as a risk management tool and understand the value of partnering with a trusted agent</a:t>
            </a:r>
            <a:r>
              <a:rPr kumimoji="0" lang="en-US" sz="2500" b="0" i="0" u="none" strike="noStrike" kern="1200" cap="none" spc="0" normalizeH="0" baseline="0" noProof="0">
                <a:ln>
                  <a:noFill/>
                </a:ln>
                <a:solidFill>
                  <a:srgbClr val="000000"/>
                </a:solidFill>
                <a:effectLst/>
                <a:highlight>
                  <a:srgbClr val="FFFFFF"/>
                </a:highlight>
                <a:uLnTx/>
                <a:uFillTx/>
                <a:latin typeface="Avenir LT Std 65 Medium"/>
                <a:ea typeface="+mn-ea"/>
                <a:cs typeface="Times New Roman" panose="02020603050405020304" pitchFamily="18" charset="0"/>
              </a:rPr>
              <a:t> and lender.</a:t>
            </a:r>
          </a:p>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0"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Insurance products are continually changing and evolving. </a:t>
            </a:r>
            <a:endParaRPr kumimoji="0" lang="en-US" sz="2500" b="0" i="0" u="none" strike="noStrike" kern="1200" cap="none" spc="0" normalizeH="0" baseline="0" noProof="0">
              <a:ln>
                <a:noFill/>
              </a:ln>
              <a:solidFill>
                <a:srgbClr val="000000"/>
              </a:solidFill>
              <a:effectLst/>
              <a:highlight>
                <a:srgbClr val="FFFF00"/>
              </a:highlight>
              <a:uLnTx/>
              <a:uFillTx/>
              <a:latin typeface="Avenir LT Std 65 Medium"/>
              <a:ea typeface="+mn-ea"/>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800"/>
              </a:spcAft>
              <a:buClr>
                <a:srgbClr val="658D3D"/>
              </a:buClr>
              <a:buSzPct val="85000"/>
              <a:buFont typeface="Arial" panose="020B0604020202020204" pitchFamily="34" charset="0"/>
              <a:buChar char="•"/>
              <a:tabLst>
                <a:tab pos="457200" algn="l"/>
              </a:tabLst>
              <a:defRPr/>
            </a:pPr>
            <a:r>
              <a:rPr kumimoji="0" lang="en-US" sz="2500" b="1" i="0" u="none" strike="noStrike" kern="1200" cap="none" spc="0" normalizeH="0" baseline="0" noProof="0">
                <a:ln>
                  <a:noFill/>
                </a:ln>
                <a:solidFill>
                  <a:srgbClr val="000000"/>
                </a:solidFill>
                <a:effectLst/>
                <a:uLnTx/>
                <a:uFillTx/>
                <a:latin typeface="Avenir LT Std 65 Medium"/>
                <a:ea typeface="+mn-ea"/>
                <a:cs typeface="Times New Roman" panose="02020603050405020304" pitchFamily="18" charset="0"/>
              </a:rPr>
              <a:t>How can we help you minimize your risk?</a:t>
            </a:r>
          </a:p>
        </p:txBody>
      </p:sp>
    </p:spTree>
    <p:extLst>
      <p:ext uri="{BB962C8B-B14F-4D97-AF65-F5344CB8AC3E}">
        <p14:creationId xmlns:p14="http://schemas.microsoft.com/office/powerpoint/2010/main" val="1326441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9048-56E2-4F6B-AF68-376275A10E5A}"/>
              </a:ext>
            </a:extLst>
          </p:cNvPr>
          <p:cNvSpPr>
            <a:spLocks noGrp="1"/>
          </p:cNvSpPr>
          <p:nvPr>
            <p:ph type="ctrTitle" idx="4294967295"/>
          </p:nvPr>
        </p:nvSpPr>
        <p:spPr>
          <a:xfrm>
            <a:off x="1524000" y="1572755"/>
            <a:ext cx="9144000" cy="2015120"/>
          </a:xfrm>
        </p:spPr>
        <p:txBody>
          <a:bodyPr>
            <a:normAutofit/>
          </a:bodyPr>
          <a:lstStyle/>
          <a:p>
            <a:pPr algn="ctr"/>
            <a:r>
              <a:rPr lang="en-US" sz="5400" b="1">
                <a:solidFill>
                  <a:schemeClr val="bg1"/>
                </a:solidFill>
                <a:latin typeface="Cambria" panose="02040503050406030204" pitchFamily="18" charset="0"/>
                <a:ea typeface="Cambria" panose="02040503050406030204" pitchFamily="18" charset="0"/>
              </a:rPr>
              <a:t>Questions?</a:t>
            </a:r>
          </a:p>
        </p:txBody>
      </p:sp>
      <p:sp>
        <p:nvSpPr>
          <p:cNvPr id="3" name="Subtitle 2">
            <a:extLst>
              <a:ext uri="{FF2B5EF4-FFF2-40B4-BE49-F238E27FC236}">
                <a16:creationId xmlns:a16="http://schemas.microsoft.com/office/drawing/2014/main" id="{3EE05711-3141-0B98-B6E4-88D1760439F4}"/>
              </a:ext>
            </a:extLst>
          </p:cNvPr>
          <p:cNvSpPr txBox="1">
            <a:spLocks/>
          </p:cNvSpPr>
          <p:nvPr/>
        </p:nvSpPr>
        <p:spPr>
          <a:xfrm>
            <a:off x="1524000" y="4798503"/>
            <a:ext cx="9144000" cy="112640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539F"/>
                </a:solidFill>
                <a:effectLst/>
                <a:uLnTx/>
                <a:uFillTx/>
                <a:latin typeface="Calibri"/>
                <a:ea typeface="+mn-ea"/>
                <a:cs typeface="Calibri"/>
              </a:rPr>
              <a:t>www.CapitalFarmCredit.com</a:t>
            </a:r>
          </a:p>
        </p:txBody>
      </p:sp>
    </p:spTree>
    <p:extLst>
      <p:ext uri="{BB962C8B-B14F-4D97-AF65-F5344CB8AC3E}">
        <p14:creationId xmlns:p14="http://schemas.microsoft.com/office/powerpoint/2010/main" val="4221685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42" r="-8404" b="-41685"/>
            </a:stretch>
          </a:blipFill>
        </p:spPr>
        <p:txBody>
          <a:bodyPr/>
          <a:lstStyle/>
          <a:p>
            <a:pPr defTabSz="609630"/>
            <a:endParaRPr lang="en-US" sz="1200">
              <a:solidFill>
                <a:prstClr val="black"/>
              </a:solidFill>
              <a:latin typeface="Calibri"/>
            </a:endParaRPr>
          </a:p>
        </p:txBody>
      </p:sp>
      <p:sp>
        <p:nvSpPr>
          <p:cNvPr id="3" name="Freeform 3"/>
          <p:cNvSpPr/>
          <p:nvPr/>
        </p:nvSpPr>
        <p:spPr>
          <a:xfrm>
            <a:off x="-276317" y="1027186"/>
            <a:ext cx="1924233" cy="2206455"/>
          </a:xfrm>
          <a:custGeom>
            <a:avLst/>
            <a:gdLst/>
            <a:ahLst/>
            <a:cxnLst/>
            <a:rect l="l" t="t" r="r" b="b"/>
            <a:pathLst>
              <a:path w="2886350" h="3309682">
                <a:moveTo>
                  <a:pt x="0" y="0"/>
                </a:moveTo>
                <a:lnTo>
                  <a:pt x="2886350" y="0"/>
                </a:lnTo>
                <a:lnTo>
                  <a:pt x="2886350" y="3309682"/>
                </a:lnTo>
                <a:lnTo>
                  <a:pt x="0" y="330968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1907141" y="2155814"/>
            <a:ext cx="10284859" cy="1513235"/>
          </a:xfrm>
          <a:prstGeom prst="rect">
            <a:avLst/>
          </a:prstGeom>
        </p:spPr>
        <p:txBody>
          <a:bodyPr lIns="0" tIns="0" rIns="0" bIns="0" rtlCol="0" anchor="t">
            <a:spAutoFit/>
          </a:bodyPr>
          <a:lstStyle/>
          <a:p>
            <a:pPr defTabSz="609630">
              <a:lnSpc>
                <a:spcPts val="5916"/>
              </a:lnSpc>
            </a:pPr>
            <a:r>
              <a:rPr lang="en-US" sz="5144">
                <a:solidFill>
                  <a:srgbClr val="FFFFFF"/>
                </a:solidFill>
                <a:latin typeface="Quincy CF"/>
              </a:rPr>
              <a:t>Purpose-Driven Branding &amp; Marketing 101</a:t>
            </a:r>
          </a:p>
        </p:txBody>
      </p:sp>
      <p:sp>
        <p:nvSpPr>
          <p:cNvPr id="5" name="TextBox 5"/>
          <p:cNvSpPr txBox="1"/>
          <p:nvPr/>
        </p:nvSpPr>
        <p:spPr>
          <a:xfrm>
            <a:off x="1907141" y="3929579"/>
            <a:ext cx="7657076" cy="809452"/>
          </a:xfrm>
          <a:prstGeom prst="rect">
            <a:avLst/>
          </a:prstGeom>
        </p:spPr>
        <p:txBody>
          <a:bodyPr lIns="0" tIns="0" rIns="0" bIns="0" rtlCol="0" anchor="t">
            <a:spAutoFit/>
          </a:bodyPr>
          <a:lstStyle/>
          <a:p>
            <a:pPr defTabSz="609630">
              <a:lnSpc>
                <a:spcPts val="3302"/>
              </a:lnSpc>
            </a:pPr>
            <a:r>
              <a:rPr lang="en-US" sz="2358">
                <a:solidFill>
                  <a:srgbClr val="FFFFFF"/>
                </a:solidFill>
                <a:latin typeface="DIN OT"/>
              </a:rPr>
              <a:t>The applied science and bewitchery of creating a brand that stands out, builds trust and drives action.</a:t>
            </a:r>
          </a:p>
        </p:txBody>
      </p:sp>
      <p:sp>
        <p:nvSpPr>
          <p:cNvPr id="6" name="AutoShape 6"/>
          <p:cNvSpPr/>
          <p:nvPr/>
        </p:nvSpPr>
        <p:spPr>
          <a:xfrm>
            <a:off x="1907141" y="3824804"/>
            <a:ext cx="5171728" cy="0"/>
          </a:xfrm>
          <a:prstGeom prst="line">
            <a:avLst/>
          </a:prstGeom>
          <a:ln w="47625" cap="flat">
            <a:solidFill>
              <a:srgbClr val="81BCCA"/>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2275535" y="4212128"/>
            <a:ext cx="5915967" cy="877997"/>
          </a:xfrm>
          <a:prstGeom prst="rect">
            <a:avLst/>
          </a:prstGeom>
        </p:spPr>
        <p:txBody>
          <a:bodyPr lIns="0" tIns="0" rIns="0" bIns="0" rtlCol="0" anchor="t">
            <a:spAutoFit/>
          </a:bodyPr>
          <a:lstStyle/>
          <a:p>
            <a:pPr algn="r" defTabSz="609630">
              <a:lnSpc>
                <a:spcPts val="3600"/>
              </a:lnSpc>
              <a:spcBef>
                <a:spcPct val="0"/>
              </a:spcBef>
            </a:pPr>
            <a:r>
              <a:rPr lang="en-US" sz="2399">
                <a:solidFill>
                  <a:prstClr val="black">
                    <a:lumMod val="65000"/>
                    <a:lumOff val="35000"/>
                  </a:prstClr>
                </a:solidFill>
                <a:latin typeface="DIN OT"/>
              </a:rPr>
              <a:t>Branding is the culture itself. Your story is the message that drives your business.</a:t>
            </a:r>
          </a:p>
        </p:txBody>
      </p:sp>
      <p:sp>
        <p:nvSpPr>
          <p:cNvPr id="5" name="TextBox 5"/>
          <p:cNvSpPr txBox="1"/>
          <p:nvPr/>
        </p:nvSpPr>
        <p:spPr>
          <a:xfrm>
            <a:off x="2968220" y="5130339"/>
            <a:ext cx="5223282" cy="877997"/>
          </a:xfrm>
          <a:prstGeom prst="rect">
            <a:avLst/>
          </a:prstGeom>
        </p:spPr>
        <p:txBody>
          <a:bodyPr lIns="0" tIns="0" rIns="0" bIns="0" rtlCol="0" anchor="t">
            <a:spAutoFit/>
          </a:bodyPr>
          <a:lstStyle/>
          <a:p>
            <a:pPr algn="r" defTabSz="609630">
              <a:lnSpc>
                <a:spcPts val="3600"/>
              </a:lnSpc>
              <a:spcBef>
                <a:spcPct val="0"/>
              </a:spcBef>
            </a:pPr>
            <a:r>
              <a:rPr lang="en-US" sz="2399" b="1">
                <a:solidFill>
                  <a:srgbClr val="3C8740"/>
                </a:solidFill>
                <a:latin typeface="DIN OT"/>
              </a:rPr>
              <a:t>Marketing is the set of processes and tools promoting your business.</a:t>
            </a:r>
          </a:p>
        </p:txBody>
      </p:sp>
      <p:sp>
        <p:nvSpPr>
          <p:cNvPr id="6" name="TextBox 6"/>
          <p:cNvSpPr txBox="1"/>
          <p:nvPr/>
        </p:nvSpPr>
        <p:spPr>
          <a:xfrm>
            <a:off x="685800" y="1786662"/>
            <a:ext cx="5660132" cy="655436"/>
          </a:xfrm>
          <a:prstGeom prst="rect">
            <a:avLst/>
          </a:prstGeom>
        </p:spPr>
        <p:txBody>
          <a:bodyPr wrap="square" lIns="0" tIns="0" rIns="0" bIns="0" rtlCol="0" anchor="t">
            <a:spAutoFit/>
          </a:bodyPr>
          <a:lstStyle/>
          <a:p>
            <a:pPr defTabSz="609630">
              <a:lnSpc>
                <a:spcPts val="5600"/>
              </a:lnSpc>
            </a:pPr>
            <a:r>
              <a:rPr lang="en-US" sz="4000">
                <a:solidFill>
                  <a:srgbClr val="3C8740"/>
                </a:solidFill>
                <a:latin typeface="Quincy CF"/>
              </a:rPr>
              <a:t>What is a brand to you?</a:t>
            </a:r>
          </a:p>
        </p:txBody>
      </p:sp>
      <p:sp>
        <p:nvSpPr>
          <p:cNvPr id="7" name="TextBox 7"/>
          <p:cNvSpPr txBox="1"/>
          <p:nvPr/>
        </p:nvSpPr>
        <p:spPr>
          <a:xfrm>
            <a:off x="2403453" y="2493400"/>
            <a:ext cx="5660132" cy="462563"/>
          </a:xfrm>
          <a:prstGeom prst="rect">
            <a:avLst/>
          </a:prstGeom>
        </p:spPr>
        <p:txBody>
          <a:bodyPr lIns="0" tIns="0" rIns="0" bIns="0" rtlCol="0" anchor="t">
            <a:spAutoFit/>
          </a:bodyPr>
          <a:lstStyle/>
          <a:p>
            <a:pPr algn="ctr" defTabSz="609630">
              <a:lnSpc>
                <a:spcPts val="4000"/>
              </a:lnSpc>
              <a:spcBef>
                <a:spcPct val="0"/>
              </a:spcBef>
            </a:pPr>
            <a:r>
              <a:rPr lang="en-US" sz="2666">
                <a:solidFill>
                  <a:prstClr val="black">
                    <a:lumMod val="65000"/>
                    <a:lumOff val="35000"/>
                  </a:prstClr>
                </a:solidFill>
                <a:latin typeface="DIN OT"/>
              </a:rPr>
              <a:t>a name, trademark, logo, or product.</a:t>
            </a:r>
          </a:p>
        </p:txBody>
      </p:sp>
    </p:spTree>
    <p:extLst>
      <p:ext uri="{BB962C8B-B14F-4D97-AF65-F5344CB8AC3E}">
        <p14:creationId xmlns:p14="http://schemas.microsoft.com/office/powerpoint/2010/main" val="29364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ground&#10;&#10;Description automatically generated">
            <a:extLst>
              <a:ext uri="{FF2B5EF4-FFF2-40B4-BE49-F238E27FC236}">
                <a16:creationId xmlns:a16="http://schemas.microsoft.com/office/drawing/2014/main" id="{5B5806D4-AADE-28F0-8163-049581683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67" y="-67387"/>
            <a:ext cx="12296285" cy="6925387"/>
          </a:xfrm>
          <a:prstGeom prst="rect">
            <a:avLst/>
          </a:prstGeom>
        </p:spPr>
      </p:pic>
    </p:spTree>
    <p:extLst>
      <p:ext uri="{BB962C8B-B14F-4D97-AF65-F5344CB8AC3E}">
        <p14:creationId xmlns:p14="http://schemas.microsoft.com/office/powerpoint/2010/main" val="129617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8421"/>
        </a:solidFill>
        <a:effectLst/>
      </p:bgPr>
    </p:bg>
    <p:spTree>
      <p:nvGrpSpPr>
        <p:cNvPr id="1" name=""/>
        <p:cNvGrpSpPr/>
        <p:nvPr/>
      </p:nvGrpSpPr>
      <p:grpSpPr>
        <a:xfrm>
          <a:off x="0" y="0"/>
          <a:ext cx="0" cy="0"/>
          <a:chOff x="0" y="0"/>
          <a:chExt cx="0" cy="0"/>
        </a:xfrm>
      </p:grpSpPr>
      <p:sp>
        <p:nvSpPr>
          <p:cNvPr id="2" name="TextBox 2"/>
          <p:cNvSpPr txBox="1"/>
          <p:nvPr/>
        </p:nvSpPr>
        <p:spPr>
          <a:xfrm>
            <a:off x="2224310" y="1979455"/>
            <a:ext cx="8669791" cy="1808187"/>
          </a:xfrm>
          <a:prstGeom prst="rect">
            <a:avLst/>
          </a:prstGeom>
        </p:spPr>
        <p:txBody>
          <a:bodyPr lIns="0" tIns="0" rIns="0" bIns="0" rtlCol="0" anchor="t">
            <a:spAutoFit/>
          </a:bodyPr>
          <a:lstStyle/>
          <a:p>
            <a:pPr defTabSz="609630">
              <a:lnSpc>
                <a:spcPts val="4720"/>
              </a:lnSpc>
              <a:spcBef>
                <a:spcPct val="0"/>
              </a:spcBef>
            </a:pPr>
            <a:r>
              <a:rPr lang="en-US" sz="3934">
                <a:solidFill>
                  <a:srgbClr val="FFFFFF"/>
                </a:solidFill>
                <a:latin typeface="Quincy CF"/>
              </a:rPr>
              <a:t>"A brand is no longer what we tell the consumer it is - it is what the consumers tell each other it is." </a:t>
            </a:r>
          </a:p>
        </p:txBody>
      </p:sp>
      <p:sp>
        <p:nvSpPr>
          <p:cNvPr id="3" name="Freeform 3"/>
          <p:cNvSpPr/>
          <p:nvPr/>
        </p:nvSpPr>
        <p:spPr>
          <a:xfrm>
            <a:off x="-102540" y="1710068"/>
            <a:ext cx="1823554" cy="1259791"/>
          </a:xfrm>
          <a:custGeom>
            <a:avLst/>
            <a:gdLst/>
            <a:ahLst/>
            <a:cxnLst/>
            <a:rect l="l" t="t" r="r" b="b"/>
            <a:pathLst>
              <a:path w="2735331" h="1889687">
                <a:moveTo>
                  <a:pt x="0" y="0"/>
                </a:moveTo>
                <a:lnTo>
                  <a:pt x="2735331" y="0"/>
                </a:lnTo>
                <a:lnTo>
                  <a:pt x="2735331" y="1889688"/>
                </a:lnTo>
                <a:lnTo>
                  <a:pt x="0" y="1889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2224310" y="4527343"/>
            <a:ext cx="5352101" cy="304571"/>
          </a:xfrm>
          <a:prstGeom prst="rect">
            <a:avLst/>
          </a:prstGeom>
        </p:spPr>
        <p:txBody>
          <a:bodyPr lIns="0" tIns="0" rIns="0" bIns="0" rtlCol="0" anchor="t">
            <a:spAutoFit/>
          </a:bodyPr>
          <a:lstStyle/>
          <a:p>
            <a:pPr defTabSz="609630">
              <a:lnSpc>
                <a:spcPts val="2613"/>
              </a:lnSpc>
              <a:spcBef>
                <a:spcPct val="0"/>
              </a:spcBef>
            </a:pPr>
            <a:r>
              <a:rPr lang="en-US" sz="1866">
                <a:solidFill>
                  <a:srgbClr val="54585A"/>
                </a:solidFill>
                <a:latin typeface="DIN OT"/>
              </a:rPr>
              <a:t>Scott Cook, co-founder of Intuit</a:t>
            </a:r>
          </a:p>
        </p:txBody>
      </p:sp>
      <p:sp>
        <p:nvSpPr>
          <p:cNvPr id="5" name="AutoShape 5"/>
          <p:cNvSpPr/>
          <p:nvPr/>
        </p:nvSpPr>
        <p:spPr>
          <a:xfrm>
            <a:off x="2223781" y="4170205"/>
            <a:ext cx="7014107" cy="0"/>
          </a:xfrm>
          <a:prstGeom prst="line">
            <a:avLst/>
          </a:prstGeom>
          <a:ln w="47625" cap="flat">
            <a:solidFill>
              <a:srgbClr val="FFF78F"/>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4875" y="0"/>
            <a:ext cx="8872704" cy="6858000"/>
          </a:xfrm>
          <a:custGeom>
            <a:avLst/>
            <a:gdLst/>
            <a:ahLst/>
            <a:cxnLst/>
            <a:rect l="l" t="t" r="r" b="b"/>
            <a:pathLst>
              <a:path w="13309056" h="10287000">
                <a:moveTo>
                  <a:pt x="0" y="0"/>
                </a:moveTo>
                <a:lnTo>
                  <a:pt x="13309056" y="0"/>
                </a:lnTo>
                <a:lnTo>
                  <a:pt x="13309056"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689975" y="2134122"/>
            <a:ext cx="2802504" cy="2767412"/>
            <a:chOff x="0" y="0"/>
            <a:chExt cx="812800" cy="802623"/>
          </a:xfrm>
        </p:grpSpPr>
        <p:sp>
          <p:nvSpPr>
            <p:cNvPr id="4" name="Freeform 4"/>
            <p:cNvSpPr/>
            <p:nvPr/>
          </p:nvSpPr>
          <p:spPr>
            <a:xfrm>
              <a:off x="0" y="0"/>
              <a:ext cx="812800" cy="802623"/>
            </a:xfrm>
            <a:custGeom>
              <a:avLst/>
              <a:gdLst/>
              <a:ahLst/>
              <a:cxnLst/>
              <a:rect l="l" t="t" r="r" b="b"/>
              <a:pathLst>
                <a:path w="812800" h="802623">
                  <a:moveTo>
                    <a:pt x="406400" y="0"/>
                  </a:moveTo>
                  <a:cubicBezTo>
                    <a:pt x="181951" y="0"/>
                    <a:pt x="0" y="179673"/>
                    <a:pt x="0" y="401311"/>
                  </a:cubicBezTo>
                  <a:cubicBezTo>
                    <a:pt x="0" y="622949"/>
                    <a:pt x="181951" y="802623"/>
                    <a:pt x="406400" y="802623"/>
                  </a:cubicBezTo>
                  <a:cubicBezTo>
                    <a:pt x="630849" y="802623"/>
                    <a:pt x="812800" y="622949"/>
                    <a:pt x="812800" y="401311"/>
                  </a:cubicBezTo>
                  <a:cubicBezTo>
                    <a:pt x="812800" y="179673"/>
                    <a:pt x="630849" y="0"/>
                    <a:pt x="406400" y="0"/>
                  </a:cubicBezTo>
                </a:path>
              </a:pathLst>
            </a:custGeom>
            <a:solidFill>
              <a:srgbClr val="F58421"/>
            </a:solidFill>
          </p:spPr>
          <p:txBody>
            <a:bodyPr/>
            <a:lstStyle/>
            <a:p>
              <a:pPr defTabSz="609630"/>
              <a:endParaRPr lang="en-US" sz="1200">
                <a:solidFill>
                  <a:prstClr val="black"/>
                </a:solidFill>
                <a:latin typeface="Calibri"/>
              </a:endParaRPr>
            </a:p>
          </p:txBody>
        </p:sp>
        <p:sp>
          <p:nvSpPr>
            <p:cNvPr id="5" name="TextBox 5"/>
            <p:cNvSpPr txBox="1"/>
            <p:nvPr/>
          </p:nvSpPr>
          <p:spPr>
            <a:xfrm>
              <a:off x="76200" y="154549"/>
              <a:ext cx="660400" cy="498475"/>
            </a:xfrm>
            <a:prstGeom prst="rect">
              <a:avLst/>
            </a:prstGeom>
          </p:spPr>
          <p:txBody>
            <a:bodyPr lIns="33867" tIns="33867" rIns="33867" bIns="33867" rtlCol="0" anchor="ctr"/>
            <a:lstStyle/>
            <a:p>
              <a:pPr algn="ctr" defTabSz="609630">
                <a:lnSpc>
                  <a:spcPts val="4278"/>
                </a:lnSpc>
              </a:pPr>
              <a:r>
                <a:rPr lang="en-US" sz="4600">
                  <a:solidFill>
                    <a:srgbClr val="000000"/>
                  </a:solidFill>
                  <a:latin typeface="Quincy CF"/>
                </a:rPr>
                <a:t>Your Brand Story</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2266010" y="3696265"/>
            <a:ext cx="5915967" cy="416332"/>
          </a:xfrm>
          <a:prstGeom prst="rect">
            <a:avLst/>
          </a:prstGeom>
        </p:spPr>
        <p:txBody>
          <a:bodyPr lIns="0" tIns="0" rIns="0" bIns="0" rtlCol="0" anchor="t">
            <a:spAutoFit/>
          </a:bodyPr>
          <a:lstStyle/>
          <a:p>
            <a:pPr defTabSz="609630">
              <a:lnSpc>
                <a:spcPts val="3600"/>
              </a:lnSpc>
              <a:spcBef>
                <a:spcPct val="0"/>
              </a:spcBef>
            </a:pPr>
            <a:r>
              <a:rPr lang="en-US" sz="2399">
                <a:solidFill>
                  <a:prstClr val="black">
                    <a:lumMod val="65000"/>
                    <a:lumOff val="35000"/>
                  </a:prstClr>
                </a:solidFill>
                <a:latin typeface="DIN OT"/>
              </a:rPr>
              <a:t>Sets tone and precedence</a:t>
            </a:r>
          </a:p>
        </p:txBody>
      </p:sp>
      <p:sp>
        <p:nvSpPr>
          <p:cNvPr id="6" name="TextBox 6"/>
          <p:cNvSpPr txBox="1"/>
          <p:nvPr/>
        </p:nvSpPr>
        <p:spPr>
          <a:xfrm>
            <a:off x="660400" y="1390482"/>
            <a:ext cx="5660132" cy="1373581"/>
          </a:xfrm>
          <a:prstGeom prst="rect">
            <a:avLst/>
          </a:prstGeom>
        </p:spPr>
        <p:txBody>
          <a:bodyPr wrap="square" lIns="0" tIns="0" rIns="0" bIns="0" rtlCol="0" anchor="t">
            <a:spAutoFit/>
          </a:bodyPr>
          <a:lstStyle/>
          <a:p>
            <a:pPr defTabSz="609630">
              <a:lnSpc>
                <a:spcPts val="5600"/>
              </a:lnSpc>
            </a:pPr>
            <a:r>
              <a:rPr lang="en-US" sz="4000">
                <a:solidFill>
                  <a:srgbClr val="3C8740"/>
                </a:solidFill>
                <a:latin typeface="Quincy CF"/>
              </a:rPr>
              <a:t>Why is establishing a brand important?</a:t>
            </a:r>
          </a:p>
        </p:txBody>
      </p:sp>
      <p:sp>
        <p:nvSpPr>
          <p:cNvPr id="7" name="TextBox 7"/>
          <p:cNvSpPr txBox="1"/>
          <p:nvPr/>
        </p:nvSpPr>
        <p:spPr>
          <a:xfrm>
            <a:off x="2262835" y="4343401"/>
            <a:ext cx="5660132" cy="462563"/>
          </a:xfrm>
          <a:prstGeom prst="rect">
            <a:avLst/>
          </a:prstGeom>
        </p:spPr>
        <p:txBody>
          <a:bodyPr lIns="0" tIns="0" rIns="0" bIns="0" rtlCol="0" anchor="t">
            <a:spAutoFit/>
          </a:bodyPr>
          <a:lstStyle/>
          <a:p>
            <a:pPr defTabSz="609630">
              <a:lnSpc>
                <a:spcPts val="4000"/>
              </a:lnSpc>
              <a:spcBef>
                <a:spcPct val="0"/>
              </a:spcBef>
            </a:pPr>
            <a:r>
              <a:rPr lang="en-US" sz="2666">
                <a:solidFill>
                  <a:prstClr val="black">
                    <a:lumMod val="65000"/>
                    <a:lumOff val="35000"/>
                  </a:prstClr>
                </a:solidFill>
                <a:latin typeface="DIN OT"/>
              </a:rPr>
              <a:t>Identity</a:t>
            </a:r>
          </a:p>
        </p:txBody>
      </p:sp>
    </p:spTree>
    <p:extLst>
      <p:ext uri="{BB962C8B-B14F-4D97-AF65-F5344CB8AC3E}">
        <p14:creationId xmlns:p14="http://schemas.microsoft.com/office/powerpoint/2010/main" val="18157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4" name="TextBox 4"/>
          <p:cNvSpPr txBox="1"/>
          <p:nvPr/>
        </p:nvSpPr>
        <p:spPr>
          <a:xfrm>
            <a:off x="1014972" y="1041400"/>
            <a:ext cx="9551428" cy="656334"/>
          </a:xfrm>
          <a:prstGeom prst="rect">
            <a:avLst/>
          </a:prstGeom>
        </p:spPr>
        <p:txBody>
          <a:bodyPr wrap="square" lIns="0" tIns="0" rIns="0" bIns="0" rtlCol="0" anchor="t">
            <a:spAutoFit/>
          </a:bodyPr>
          <a:lstStyle/>
          <a:p>
            <a:pPr defTabSz="609630">
              <a:lnSpc>
                <a:spcPts val="5644"/>
              </a:lnSpc>
            </a:pPr>
            <a:r>
              <a:rPr lang="en-US" sz="4031">
                <a:solidFill>
                  <a:srgbClr val="3C8740"/>
                </a:solidFill>
                <a:latin typeface="Quincy CF"/>
              </a:rPr>
              <a:t>A Brand is Both Tangible and Intangible</a:t>
            </a:r>
          </a:p>
        </p:txBody>
      </p:sp>
      <p:sp>
        <p:nvSpPr>
          <p:cNvPr id="5" name="TextBox 5"/>
          <p:cNvSpPr txBox="1"/>
          <p:nvPr/>
        </p:nvSpPr>
        <p:spPr>
          <a:xfrm>
            <a:off x="5769601" y="2263385"/>
            <a:ext cx="5930659"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Intangible = Perception</a:t>
            </a:r>
          </a:p>
        </p:txBody>
      </p:sp>
      <p:sp>
        <p:nvSpPr>
          <p:cNvPr id="6" name="TextBox 6"/>
          <p:cNvSpPr txBox="1"/>
          <p:nvPr/>
        </p:nvSpPr>
        <p:spPr>
          <a:xfrm>
            <a:off x="5769602" y="2885415"/>
            <a:ext cx="5523261" cy="6174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Audience driven</a:t>
            </a:r>
          </a:p>
          <a:p>
            <a:pPr defTabSz="609630">
              <a:lnSpc>
                <a:spcPts val="2499"/>
              </a:lnSpc>
              <a:spcBef>
                <a:spcPct val="0"/>
              </a:spcBef>
            </a:pPr>
            <a:r>
              <a:rPr lang="en-US" sz="1666">
                <a:solidFill>
                  <a:srgbClr val="54585A"/>
                </a:solidFill>
                <a:latin typeface="D-DIN"/>
              </a:rPr>
              <a:t>Thoughts, feelings</a:t>
            </a:r>
          </a:p>
        </p:txBody>
      </p:sp>
      <p:sp>
        <p:nvSpPr>
          <p:cNvPr id="7" name="TextBox 7"/>
          <p:cNvSpPr txBox="1"/>
          <p:nvPr/>
        </p:nvSpPr>
        <p:spPr>
          <a:xfrm>
            <a:off x="5769601" y="3710915"/>
            <a:ext cx="4963395"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Tangible = Physical </a:t>
            </a:r>
          </a:p>
        </p:txBody>
      </p:sp>
      <p:sp>
        <p:nvSpPr>
          <p:cNvPr id="8" name="TextBox 8"/>
          <p:cNvSpPr txBox="1"/>
          <p:nvPr/>
        </p:nvSpPr>
        <p:spPr>
          <a:xfrm>
            <a:off x="5769602" y="4341118"/>
            <a:ext cx="5523261" cy="6174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You control:</a:t>
            </a:r>
          </a:p>
          <a:p>
            <a:pPr defTabSz="609630">
              <a:lnSpc>
                <a:spcPts val="2499"/>
              </a:lnSpc>
              <a:spcBef>
                <a:spcPct val="0"/>
              </a:spcBef>
            </a:pPr>
            <a:r>
              <a:rPr lang="en-US" sz="1666">
                <a:solidFill>
                  <a:srgbClr val="54585A"/>
                </a:solidFill>
                <a:latin typeface="D-DIN"/>
              </a:rPr>
              <a:t>	Color, Shape, Size, Packaging, Voice, Visuals, Mission</a:t>
            </a:r>
          </a:p>
        </p:txBody>
      </p:sp>
      <p:sp>
        <p:nvSpPr>
          <p:cNvPr id="9" name="TextBox 9"/>
          <p:cNvSpPr txBox="1"/>
          <p:nvPr/>
        </p:nvSpPr>
        <p:spPr>
          <a:xfrm>
            <a:off x="5769601" y="5176212"/>
            <a:ext cx="5930659" cy="833626"/>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Your decisions on tangible aspects, impacts your intangibility. </a:t>
            </a:r>
          </a:p>
        </p:txBody>
      </p:sp>
      <p:pic>
        <p:nvPicPr>
          <p:cNvPr id="12" name="Picture 11" descr="Ladder and cloud">
            <a:extLst>
              <a:ext uri="{FF2B5EF4-FFF2-40B4-BE49-F238E27FC236}">
                <a16:creationId xmlns:a16="http://schemas.microsoft.com/office/drawing/2014/main" id="{FFC14290-7382-1DC3-1142-E6FEDE87D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159000"/>
            <a:ext cx="4276065" cy="4276065"/>
          </a:xfrm>
          <a:prstGeom prst="rect">
            <a:avLst/>
          </a:prstGeom>
        </p:spPr>
      </p:pic>
    </p:spTree>
    <p:extLst>
      <p:ext uri="{BB962C8B-B14F-4D97-AF65-F5344CB8AC3E}">
        <p14:creationId xmlns:p14="http://schemas.microsoft.com/office/powerpoint/2010/main" val="367221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4" name="TextBox 4"/>
          <p:cNvSpPr txBox="1"/>
          <p:nvPr/>
        </p:nvSpPr>
        <p:spPr>
          <a:xfrm>
            <a:off x="1176754" y="4749801"/>
            <a:ext cx="9978926" cy="589841"/>
          </a:xfrm>
          <a:prstGeom prst="rect">
            <a:avLst/>
          </a:prstGeom>
        </p:spPr>
        <p:txBody>
          <a:bodyPr wrap="square" lIns="0" tIns="0" rIns="0" bIns="0" rtlCol="0" anchor="t">
            <a:spAutoFit/>
          </a:bodyPr>
          <a:lstStyle/>
          <a:p>
            <a:pPr algn="ctr" defTabSz="609630">
              <a:lnSpc>
                <a:spcPts val="5100"/>
              </a:lnSpc>
              <a:spcBef>
                <a:spcPct val="0"/>
              </a:spcBef>
            </a:pPr>
            <a:r>
              <a:rPr lang="en-US" sz="3400">
                <a:solidFill>
                  <a:srgbClr val="3C8740"/>
                </a:solidFill>
                <a:latin typeface="DIN OT"/>
              </a:rPr>
              <a:t>Tangible: Green vs. Red</a:t>
            </a:r>
          </a:p>
        </p:txBody>
      </p:sp>
      <p:pic>
        <p:nvPicPr>
          <p:cNvPr id="6" name="Picture 5" descr="A green tractor in a field&#10;&#10;Description automatically generated">
            <a:extLst>
              <a:ext uri="{FF2B5EF4-FFF2-40B4-BE49-F238E27FC236}">
                <a16:creationId xmlns:a16="http://schemas.microsoft.com/office/drawing/2014/main" id="{1F56470E-7CA4-822B-A8AF-F67C5A556993}"/>
              </a:ext>
            </a:extLst>
          </p:cNvPr>
          <p:cNvPicPr>
            <a:picLocks noChangeAspect="1"/>
          </p:cNvPicPr>
          <p:nvPr/>
        </p:nvPicPr>
        <p:blipFill rotWithShape="1">
          <a:blip r:embed="rId3">
            <a:extLst>
              <a:ext uri="{28A0092B-C50C-407E-A947-70E740481C1C}">
                <a14:useLocalDpi xmlns:a14="http://schemas.microsoft.com/office/drawing/2010/main" val="0"/>
              </a:ext>
            </a:extLst>
          </a:blip>
          <a:srcRect l="7318" r="18354"/>
          <a:stretch/>
        </p:blipFill>
        <p:spPr>
          <a:xfrm>
            <a:off x="1176754" y="939859"/>
            <a:ext cx="4521200" cy="3421556"/>
          </a:xfrm>
          <a:prstGeom prst="rect">
            <a:avLst/>
          </a:prstGeom>
        </p:spPr>
      </p:pic>
      <p:pic>
        <p:nvPicPr>
          <p:cNvPr id="8" name="Picture 7" descr="A red tractor on a dirt road&#10;&#10;Description automatically generated">
            <a:extLst>
              <a:ext uri="{FF2B5EF4-FFF2-40B4-BE49-F238E27FC236}">
                <a16:creationId xmlns:a16="http://schemas.microsoft.com/office/drawing/2014/main" id="{57E4508A-B45A-A478-291C-2AC375277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93" y="970515"/>
            <a:ext cx="4521200" cy="3390900"/>
          </a:xfrm>
          <a:prstGeom prst="rect">
            <a:avLst/>
          </a:prstGeom>
        </p:spPr>
      </p:pic>
      <p:sp>
        <p:nvSpPr>
          <p:cNvPr id="9" name="TextBox 4">
            <a:extLst>
              <a:ext uri="{FF2B5EF4-FFF2-40B4-BE49-F238E27FC236}">
                <a16:creationId xmlns:a16="http://schemas.microsoft.com/office/drawing/2014/main" id="{FF81786A-457F-B9B8-E5C4-D97FE60C74DA}"/>
              </a:ext>
            </a:extLst>
          </p:cNvPr>
          <p:cNvSpPr txBox="1"/>
          <p:nvPr/>
        </p:nvSpPr>
        <p:spPr>
          <a:xfrm>
            <a:off x="1197074" y="5444361"/>
            <a:ext cx="9978926" cy="589841"/>
          </a:xfrm>
          <a:prstGeom prst="rect">
            <a:avLst/>
          </a:prstGeom>
        </p:spPr>
        <p:txBody>
          <a:bodyPr wrap="square" lIns="0" tIns="0" rIns="0" bIns="0" rtlCol="0" anchor="t">
            <a:spAutoFit/>
          </a:bodyPr>
          <a:lstStyle/>
          <a:p>
            <a:pPr algn="ctr" defTabSz="609630">
              <a:lnSpc>
                <a:spcPts val="5100"/>
              </a:lnSpc>
              <a:spcBef>
                <a:spcPct val="0"/>
              </a:spcBef>
            </a:pPr>
            <a:r>
              <a:rPr lang="en-US" sz="3400">
                <a:solidFill>
                  <a:srgbClr val="3C8740"/>
                </a:solidFill>
                <a:latin typeface="DIN OT"/>
              </a:rPr>
              <a:t>Intangible: Which one is better?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6" name="TextBox 6"/>
          <p:cNvSpPr txBox="1"/>
          <p:nvPr/>
        </p:nvSpPr>
        <p:spPr>
          <a:xfrm>
            <a:off x="1200582" y="492757"/>
            <a:ext cx="8396985" cy="737381"/>
          </a:xfrm>
          <a:prstGeom prst="rect">
            <a:avLst/>
          </a:prstGeom>
        </p:spPr>
        <p:txBody>
          <a:bodyPr lIns="0" tIns="0" rIns="0" bIns="0" rtlCol="0" anchor="t">
            <a:spAutoFit/>
          </a:bodyPr>
          <a:lstStyle/>
          <a:p>
            <a:pPr defTabSz="609630">
              <a:lnSpc>
                <a:spcPts val="6300"/>
              </a:lnSpc>
            </a:pPr>
            <a:r>
              <a:rPr lang="en-US" sz="4500">
                <a:solidFill>
                  <a:srgbClr val="3C8740"/>
                </a:solidFill>
                <a:latin typeface="Quincy CF"/>
              </a:rPr>
              <a:t>Commodities </a:t>
            </a:r>
          </a:p>
        </p:txBody>
      </p:sp>
      <p:sp>
        <p:nvSpPr>
          <p:cNvPr id="7" name="TextBox 7"/>
          <p:cNvSpPr txBox="1"/>
          <p:nvPr/>
        </p:nvSpPr>
        <p:spPr>
          <a:xfrm>
            <a:off x="5486400" y="1268620"/>
            <a:ext cx="6831509" cy="810735"/>
          </a:xfrm>
          <a:prstGeom prst="rect">
            <a:avLst/>
          </a:prstGeom>
        </p:spPr>
        <p:txBody>
          <a:bodyPr lIns="0" tIns="0" rIns="0" bIns="0" rtlCol="0" anchor="t">
            <a:spAutoFit/>
          </a:bodyPr>
          <a:lstStyle/>
          <a:p>
            <a:pPr defTabSz="609630">
              <a:lnSpc>
                <a:spcPts val="3299"/>
              </a:lnSpc>
              <a:spcBef>
                <a:spcPct val="0"/>
              </a:spcBef>
            </a:pPr>
            <a:r>
              <a:rPr lang="en-US" sz="2400">
                <a:solidFill>
                  <a:prstClr val="black">
                    <a:lumMod val="65000"/>
                    <a:lumOff val="35000"/>
                  </a:prstClr>
                </a:solidFill>
                <a:latin typeface="DIN OT"/>
              </a:rPr>
              <a:t>Interchangeable?</a:t>
            </a:r>
          </a:p>
          <a:p>
            <a:pPr defTabSz="609630">
              <a:lnSpc>
                <a:spcPts val="3299"/>
              </a:lnSpc>
              <a:spcBef>
                <a:spcPct val="0"/>
              </a:spcBef>
            </a:pPr>
            <a:r>
              <a:rPr lang="en-US" sz="2400">
                <a:solidFill>
                  <a:prstClr val="black">
                    <a:lumMod val="65000"/>
                    <a:lumOff val="35000"/>
                  </a:prstClr>
                </a:solidFill>
                <a:latin typeface="DIN OT"/>
              </a:rPr>
              <a:t>What differentiates?</a:t>
            </a:r>
          </a:p>
        </p:txBody>
      </p:sp>
      <p:sp>
        <p:nvSpPr>
          <p:cNvPr id="8" name="TextBox 8"/>
          <p:cNvSpPr txBox="1"/>
          <p:nvPr/>
        </p:nvSpPr>
        <p:spPr>
          <a:xfrm>
            <a:off x="609600" y="5536996"/>
            <a:ext cx="4334967" cy="371897"/>
          </a:xfrm>
          <a:prstGeom prst="rect">
            <a:avLst/>
          </a:prstGeom>
        </p:spPr>
        <p:txBody>
          <a:bodyPr lIns="0" tIns="0" rIns="0" bIns="0" rtlCol="0" anchor="t">
            <a:spAutoFit/>
          </a:bodyPr>
          <a:lstStyle/>
          <a:p>
            <a:pPr defTabSz="609630">
              <a:lnSpc>
                <a:spcPts val="2913"/>
              </a:lnSpc>
            </a:pPr>
            <a:r>
              <a:rPr lang="en-US" sz="2533">
                <a:solidFill>
                  <a:prstClr val="black">
                    <a:lumMod val="65000"/>
                    <a:lumOff val="35000"/>
                  </a:prstClr>
                </a:solidFill>
                <a:latin typeface="Quincy CF"/>
              </a:rPr>
              <a:t>Beef is beef.</a:t>
            </a:r>
          </a:p>
        </p:txBody>
      </p:sp>
      <p:pic>
        <p:nvPicPr>
          <p:cNvPr id="11" name="Picture 10" descr="A shelf with food on it&#10;&#10;Description automatically generated">
            <a:extLst>
              <a:ext uri="{FF2B5EF4-FFF2-40B4-BE49-F238E27FC236}">
                <a16:creationId xmlns:a16="http://schemas.microsoft.com/office/drawing/2014/main" id="{21ACD2B1-632E-634C-1F71-D54CA5762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21" y="1572656"/>
            <a:ext cx="4627550" cy="2403922"/>
          </a:xfrm>
          <a:prstGeom prst="rect">
            <a:avLst/>
          </a:prstGeom>
        </p:spPr>
      </p:pic>
      <p:pic>
        <p:nvPicPr>
          <p:cNvPr id="13" name="Picture 12" descr="A logo of a cow&#10;&#10;Description automatically generated">
            <a:extLst>
              <a:ext uri="{FF2B5EF4-FFF2-40B4-BE49-F238E27FC236}">
                <a16:creationId xmlns:a16="http://schemas.microsoft.com/office/drawing/2014/main" id="{00A03CD9-F524-34FF-F4A3-0E285CB92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21" y="4165759"/>
            <a:ext cx="2857500" cy="952500"/>
          </a:xfrm>
          <a:prstGeom prst="rect">
            <a:avLst/>
          </a:prstGeom>
        </p:spPr>
      </p:pic>
      <p:pic>
        <p:nvPicPr>
          <p:cNvPr id="15" name="Picture 14" descr="A collage of raw meat&#10;&#10;Description automatically generated">
            <a:extLst>
              <a:ext uri="{FF2B5EF4-FFF2-40B4-BE49-F238E27FC236}">
                <a16:creationId xmlns:a16="http://schemas.microsoft.com/office/drawing/2014/main" id="{56059282-1158-718A-0F54-BCC678493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849" y="2850147"/>
            <a:ext cx="2631224" cy="2631224"/>
          </a:xfrm>
          <a:prstGeom prst="rect">
            <a:avLst/>
          </a:prstGeom>
        </p:spPr>
      </p:pic>
      <p:sp>
        <p:nvSpPr>
          <p:cNvPr id="16" name="TextBox 8">
            <a:extLst>
              <a:ext uri="{FF2B5EF4-FFF2-40B4-BE49-F238E27FC236}">
                <a16:creationId xmlns:a16="http://schemas.microsoft.com/office/drawing/2014/main" id="{7C493055-1DA0-3D57-FA46-6390435913ED}"/>
              </a:ext>
            </a:extLst>
          </p:cNvPr>
          <p:cNvSpPr txBox="1"/>
          <p:nvPr/>
        </p:nvSpPr>
        <p:spPr>
          <a:xfrm>
            <a:off x="609600" y="6165191"/>
            <a:ext cx="4334967" cy="333425"/>
          </a:xfrm>
          <a:prstGeom prst="rect">
            <a:avLst/>
          </a:prstGeom>
        </p:spPr>
        <p:txBody>
          <a:bodyPr lIns="0" tIns="0" rIns="0" bIns="0" rtlCol="0" anchor="t">
            <a:spAutoFit/>
          </a:bodyPr>
          <a:lstStyle/>
          <a:p>
            <a:pPr defTabSz="609630">
              <a:lnSpc>
                <a:spcPts val="2606"/>
              </a:lnSpc>
            </a:pPr>
            <a:r>
              <a:rPr lang="en-US" sz="2266">
                <a:solidFill>
                  <a:srgbClr val="3C8740"/>
                </a:solidFill>
                <a:latin typeface="DIN OT"/>
              </a:rPr>
              <a:t>Unless you perceive a difference.</a:t>
            </a:r>
          </a:p>
        </p:txBody>
      </p:sp>
      <p:pic>
        <p:nvPicPr>
          <p:cNvPr id="20" name="Picture 19" descr="A box of butter on a white background&#10;&#10;Description automatically generated">
            <a:extLst>
              <a:ext uri="{FF2B5EF4-FFF2-40B4-BE49-F238E27FC236}">
                <a16:creationId xmlns:a16="http://schemas.microsoft.com/office/drawing/2014/main" id="{F4252E12-D4F6-6E10-7AED-AA446F1055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527" b="18486"/>
          <a:stretch/>
        </p:blipFill>
        <p:spPr>
          <a:xfrm>
            <a:off x="6084006" y="2035094"/>
            <a:ext cx="4744277" cy="3083165"/>
          </a:xfrm>
          <a:prstGeom prst="rect">
            <a:avLst/>
          </a:prstGeom>
        </p:spPr>
      </p:pic>
      <p:pic>
        <p:nvPicPr>
          <p:cNvPr id="18" name="Picture 17" descr="A box of butter on a black background&#10;&#10;Description automatically generated">
            <a:extLst>
              <a:ext uri="{FF2B5EF4-FFF2-40B4-BE49-F238E27FC236}">
                <a16:creationId xmlns:a16="http://schemas.microsoft.com/office/drawing/2014/main" id="{6B397417-F6DA-5B80-5305-40D83C9174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8396" y="3529051"/>
            <a:ext cx="3740553" cy="3740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660400" y="2514600"/>
            <a:ext cx="7264400" cy="1269578"/>
          </a:xfrm>
          <a:prstGeom prst="rect">
            <a:avLst/>
          </a:prstGeom>
        </p:spPr>
        <p:txBody>
          <a:bodyPr wrap="square" lIns="0" tIns="0" rIns="0" bIns="0" numCol="2" rtlCol="0" anchor="t">
            <a:spAutoFit/>
          </a:bodyPr>
          <a:lstStyle/>
          <a:p>
            <a:pPr marL="580419" lvl="1" indent="-342917" defTabSz="609630">
              <a:lnSpc>
                <a:spcPts val="3300"/>
              </a:lnSpc>
              <a:buFont typeface="+mj-lt"/>
              <a:buAutoNum type="arabicPeriod"/>
            </a:pPr>
            <a:r>
              <a:rPr lang="en-US" sz="2200">
                <a:solidFill>
                  <a:srgbClr val="54585A"/>
                </a:solidFill>
                <a:latin typeface="D-DIN"/>
              </a:rPr>
              <a:t>Research</a:t>
            </a:r>
          </a:p>
          <a:p>
            <a:pPr marL="976255" lvl="2" indent="-342917" defTabSz="609630">
              <a:lnSpc>
                <a:spcPts val="3300"/>
              </a:lnSpc>
              <a:buFont typeface="+mj-lt"/>
              <a:buAutoNum type="arabicPeriod"/>
            </a:pPr>
            <a:r>
              <a:rPr lang="en-US" sz="2200">
                <a:solidFill>
                  <a:srgbClr val="54585A"/>
                </a:solidFill>
                <a:latin typeface="D-DIN"/>
              </a:rPr>
              <a:t>Audience</a:t>
            </a:r>
          </a:p>
          <a:p>
            <a:pPr marL="976255" lvl="2" indent="-342917" defTabSz="609630">
              <a:lnSpc>
                <a:spcPts val="3300"/>
              </a:lnSpc>
              <a:buFont typeface="+mj-lt"/>
              <a:buAutoNum type="arabicPeriod"/>
            </a:pPr>
            <a:r>
              <a:rPr lang="en-US" sz="2200">
                <a:solidFill>
                  <a:srgbClr val="54585A"/>
                </a:solidFill>
                <a:latin typeface="D-DIN"/>
              </a:rPr>
              <a:t>SWOT</a:t>
            </a:r>
          </a:p>
          <a:p>
            <a:pPr marL="976255" lvl="2" indent="-342917" defTabSz="609630">
              <a:lnSpc>
                <a:spcPts val="3300"/>
              </a:lnSpc>
              <a:buFont typeface="+mj-lt"/>
              <a:buAutoNum type="arabicPeriod"/>
            </a:pPr>
            <a:r>
              <a:rPr lang="en-US" sz="2200">
                <a:solidFill>
                  <a:srgbClr val="54585A"/>
                </a:solidFill>
                <a:latin typeface="D-DIN"/>
              </a:rPr>
              <a:t>Market Conditions</a:t>
            </a:r>
          </a:p>
          <a:p>
            <a:pPr marL="976255" lvl="2" indent="-342917" defTabSz="609630">
              <a:lnSpc>
                <a:spcPts val="3300"/>
              </a:lnSpc>
              <a:buFont typeface="+mj-lt"/>
              <a:buAutoNum type="arabicPeriod"/>
            </a:pPr>
            <a:r>
              <a:rPr lang="en-US" sz="2200">
                <a:solidFill>
                  <a:srgbClr val="54585A"/>
                </a:solidFill>
                <a:latin typeface="D-DIN"/>
              </a:rPr>
              <a:t>Competitors</a:t>
            </a:r>
          </a:p>
        </p:txBody>
      </p:sp>
      <p:sp>
        <p:nvSpPr>
          <p:cNvPr id="6" name="TextBox 6"/>
          <p:cNvSpPr txBox="1"/>
          <p:nvPr/>
        </p:nvSpPr>
        <p:spPr>
          <a:xfrm>
            <a:off x="660400" y="1390482"/>
            <a:ext cx="7416800" cy="655436"/>
          </a:xfrm>
          <a:prstGeom prst="rect">
            <a:avLst/>
          </a:prstGeom>
        </p:spPr>
        <p:txBody>
          <a:bodyPr wrap="square" lIns="0" tIns="0" rIns="0" bIns="0" rtlCol="0" anchor="t">
            <a:spAutoFit/>
          </a:bodyPr>
          <a:lstStyle/>
          <a:p>
            <a:pPr defTabSz="609630">
              <a:lnSpc>
                <a:spcPts val="5600"/>
              </a:lnSpc>
            </a:pPr>
            <a:r>
              <a:rPr lang="en-US" sz="4000">
                <a:solidFill>
                  <a:srgbClr val="3C8740"/>
                </a:solidFill>
                <a:latin typeface="Quincy CF"/>
              </a:rPr>
              <a:t>Let’s Talk HOW to Build a Brand</a:t>
            </a:r>
          </a:p>
        </p:txBody>
      </p:sp>
      <p:sp>
        <p:nvSpPr>
          <p:cNvPr id="5" name="TextBox 4">
            <a:extLst>
              <a:ext uri="{FF2B5EF4-FFF2-40B4-BE49-F238E27FC236}">
                <a16:creationId xmlns:a16="http://schemas.microsoft.com/office/drawing/2014/main" id="{11DC83B5-06FA-304F-0213-408AC27A5ACA}"/>
              </a:ext>
            </a:extLst>
          </p:cNvPr>
          <p:cNvSpPr txBox="1"/>
          <p:nvPr/>
        </p:nvSpPr>
        <p:spPr>
          <a:xfrm>
            <a:off x="4064000" y="2514600"/>
            <a:ext cx="7264400" cy="1269578"/>
          </a:xfrm>
          <a:prstGeom prst="rect">
            <a:avLst/>
          </a:prstGeom>
        </p:spPr>
        <p:txBody>
          <a:bodyPr wrap="square" lIns="0" tIns="0" rIns="0" bIns="0" numCol="2" rtlCol="0" anchor="t">
            <a:spAutoFit/>
          </a:bodyPr>
          <a:lstStyle/>
          <a:p>
            <a:pPr marL="580419" lvl="1" indent="-342917" defTabSz="609630">
              <a:lnSpc>
                <a:spcPts val="3300"/>
              </a:lnSpc>
              <a:buFont typeface="+mj-lt"/>
              <a:buAutoNum type="arabicPeriod" startAt="2"/>
            </a:pPr>
            <a:r>
              <a:rPr lang="en-US" sz="2200">
                <a:solidFill>
                  <a:srgbClr val="54585A"/>
                </a:solidFill>
                <a:latin typeface="D-DIN"/>
              </a:rPr>
              <a:t>Brand Identity</a:t>
            </a:r>
          </a:p>
          <a:p>
            <a:pPr marL="976255" lvl="2" indent="-342917" defTabSz="609630">
              <a:lnSpc>
                <a:spcPts val="3300"/>
              </a:lnSpc>
              <a:buFont typeface="+mj-lt"/>
              <a:buAutoNum type="arabicPeriod"/>
            </a:pPr>
            <a:r>
              <a:rPr lang="en-US" sz="2200">
                <a:solidFill>
                  <a:srgbClr val="54585A"/>
                </a:solidFill>
                <a:latin typeface="D-DIN"/>
              </a:rPr>
              <a:t>Purpose</a:t>
            </a:r>
          </a:p>
          <a:p>
            <a:pPr marL="976255" lvl="2" indent="-342917" defTabSz="609630">
              <a:lnSpc>
                <a:spcPts val="3300"/>
              </a:lnSpc>
              <a:buFont typeface="+mj-lt"/>
              <a:buAutoNum type="arabicPeriod"/>
            </a:pPr>
            <a:r>
              <a:rPr lang="en-US" sz="2200">
                <a:solidFill>
                  <a:srgbClr val="54585A"/>
                </a:solidFill>
                <a:latin typeface="D-DIN"/>
              </a:rPr>
              <a:t>Mission/Core Values</a:t>
            </a:r>
          </a:p>
          <a:p>
            <a:pPr marL="976255" lvl="2" indent="-342917" defTabSz="609630">
              <a:lnSpc>
                <a:spcPts val="3300"/>
              </a:lnSpc>
              <a:buFont typeface="+mj-lt"/>
              <a:buAutoNum type="arabicPeriod"/>
            </a:pPr>
            <a:r>
              <a:rPr lang="en-US" sz="2200">
                <a:solidFill>
                  <a:srgbClr val="54585A"/>
                </a:solidFill>
                <a:latin typeface="D-DIN"/>
              </a:rPr>
              <a:t>Archetypes/Voice</a:t>
            </a:r>
          </a:p>
          <a:p>
            <a:pPr marL="976255" lvl="2" indent="-342917" defTabSz="609630">
              <a:lnSpc>
                <a:spcPts val="3300"/>
              </a:lnSpc>
              <a:buFont typeface="+mj-lt"/>
              <a:buAutoNum type="arabicPeriod"/>
            </a:pPr>
            <a:r>
              <a:rPr lang="en-US" sz="2200">
                <a:solidFill>
                  <a:srgbClr val="54585A"/>
                </a:solidFill>
                <a:latin typeface="D-DIN"/>
              </a:rPr>
              <a:t>Colors</a:t>
            </a:r>
          </a:p>
        </p:txBody>
      </p:sp>
      <p:sp>
        <p:nvSpPr>
          <p:cNvPr id="9" name="TextBox 8">
            <a:extLst>
              <a:ext uri="{FF2B5EF4-FFF2-40B4-BE49-F238E27FC236}">
                <a16:creationId xmlns:a16="http://schemas.microsoft.com/office/drawing/2014/main" id="{DCAE9837-9FE3-1203-8B58-93C76101B569}"/>
              </a:ext>
            </a:extLst>
          </p:cNvPr>
          <p:cNvSpPr txBox="1"/>
          <p:nvPr/>
        </p:nvSpPr>
        <p:spPr>
          <a:xfrm>
            <a:off x="4048125" y="4911551"/>
            <a:ext cx="7264400" cy="391902"/>
          </a:xfrm>
          <a:prstGeom prst="rect">
            <a:avLst/>
          </a:prstGeom>
        </p:spPr>
        <p:txBody>
          <a:bodyPr wrap="square" lIns="0" tIns="0" rIns="0" bIns="0" numCol="2" rtlCol="0" anchor="t">
            <a:spAutoFit/>
          </a:bodyPr>
          <a:lstStyle/>
          <a:p>
            <a:pPr marL="580419" lvl="1" indent="-342917" defTabSz="609630">
              <a:lnSpc>
                <a:spcPts val="3300"/>
              </a:lnSpc>
              <a:buFont typeface="+mj-lt"/>
              <a:buAutoNum type="arabicPeriod" startAt="3"/>
            </a:pPr>
            <a:r>
              <a:rPr lang="en-US" sz="2200">
                <a:solidFill>
                  <a:srgbClr val="54585A"/>
                </a:solidFill>
                <a:latin typeface="D-DIN"/>
              </a:rPr>
              <a:t>Design of Brand Mark</a:t>
            </a:r>
          </a:p>
        </p:txBody>
      </p:sp>
      <p:sp>
        <p:nvSpPr>
          <p:cNvPr id="10" name="TextBox 9">
            <a:extLst>
              <a:ext uri="{FF2B5EF4-FFF2-40B4-BE49-F238E27FC236}">
                <a16:creationId xmlns:a16="http://schemas.microsoft.com/office/drawing/2014/main" id="{A6354D39-B943-81F3-C80C-CE91FF407436}"/>
              </a:ext>
            </a:extLst>
          </p:cNvPr>
          <p:cNvSpPr txBox="1"/>
          <p:nvPr/>
        </p:nvSpPr>
        <p:spPr>
          <a:xfrm>
            <a:off x="4064000" y="5470694"/>
            <a:ext cx="7264400" cy="391902"/>
          </a:xfrm>
          <a:prstGeom prst="rect">
            <a:avLst/>
          </a:prstGeom>
        </p:spPr>
        <p:txBody>
          <a:bodyPr wrap="square" lIns="0" tIns="0" rIns="0" bIns="0" numCol="2" rtlCol="0" anchor="t">
            <a:spAutoFit/>
          </a:bodyPr>
          <a:lstStyle/>
          <a:p>
            <a:pPr marL="580419" lvl="1" indent="-342917" defTabSz="609630">
              <a:lnSpc>
                <a:spcPts val="3300"/>
              </a:lnSpc>
              <a:buFont typeface="+mj-lt"/>
              <a:buAutoNum type="arabicPeriod" startAt="4"/>
            </a:pPr>
            <a:r>
              <a:rPr lang="en-US" sz="2200">
                <a:solidFill>
                  <a:srgbClr val="54585A"/>
                </a:solidFill>
                <a:latin typeface="D-DIN"/>
              </a:rPr>
              <a:t>Create Your Brand Story</a:t>
            </a:r>
          </a:p>
        </p:txBody>
      </p:sp>
    </p:spTree>
    <p:extLst>
      <p:ext uri="{BB962C8B-B14F-4D97-AF65-F5344CB8AC3E}">
        <p14:creationId xmlns:p14="http://schemas.microsoft.com/office/powerpoint/2010/main" val="1674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1897508" y="1637354"/>
            <a:ext cx="8396985" cy="5038191"/>
          </a:xfrm>
          <a:custGeom>
            <a:avLst/>
            <a:gdLst/>
            <a:ahLst/>
            <a:cxnLst/>
            <a:rect l="l" t="t" r="r" b="b"/>
            <a:pathLst>
              <a:path w="12595477" h="7557286">
                <a:moveTo>
                  <a:pt x="0" y="0"/>
                </a:moveTo>
                <a:lnTo>
                  <a:pt x="12595476" y="0"/>
                </a:lnTo>
                <a:lnTo>
                  <a:pt x="12595476" y="7557286"/>
                </a:lnTo>
                <a:lnTo>
                  <a:pt x="0" y="755728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1897508" y="430193"/>
            <a:ext cx="8396985" cy="772071"/>
          </a:xfrm>
          <a:prstGeom prst="rect">
            <a:avLst/>
          </a:prstGeom>
        </p:spPr>
        <p:txBody>
          <a:bodyPr lIns="0" tIns="0" rIns="0" bIns="0" rtlCol="0" anchor="t">
            <a:spAutoFit/>
          </a:bodyPr>
          <a:lstStyle/>
          <a:p>
            <a:pPr algn="ctr" defTabSz="609630">
              <a:lnSpc>
                <a:spcPts val="6580"/>
              </a:lnSpc>
            </a:pPr>
            <a:r>
              <a:rPr lang="en-US" sz="4700">
                <a:solidFill>
                  <a:srgbClr val="3C8740"/>
                </a:solidFill>
                <a:latin typeface="Quincy CF"/>
              </a:rPr>
              <a:t>Market Research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561410" y="1272465"/>
            <a:ext cx="7898025" cy="1240596"/>
          </a:xfrm>
          <a:prstGeom prst="rect">
            <a:avLst/>
          </a:prstGeom>
        </p:spPr>
        <p:txBody>
          <a:bodyPr wrap="square" lIns="0" tIns="0" rIns="0" bIns="0" rtlCol="0" anchor="t">
            <a:spAutoFit/>
          </a:bodyPr>
          <a:lstStyle/>
          <a:p>
            <a:pPr defTabSz="609630"/>
            <a:r>
              <a:rPr lang="en-US" sz="4031">
                <a:solidFill>
                  <a:srgbClr val="3C8740"/>
                </a:solidFill>
                <a:latin typeface="Quincy CF"/>
              </a:rPr>
              <a:t>Let's Find Out Who We’re </a:t>
            </a:r>
            <a:br>
              <a:rPr lang="en-US" sz="4031">
                <a:solidFill>
                  <a:srgbClr val="3C8740"/>
                </a:solidFill>
                <a:latin typeface="Quincy CF"/>
              </a:rPr>
            </a:br>
            <a:r>
              <a:rPr lang="en-US" sz="4031">
                <a:solidFill>
                  <a:srgbClr val="3C8740"/>
                </a:solidFill>
                <a:latin typeface="Quincy CF"/>
              </a:rPr>
              <a:t>Talking to</a:t>
            </a:r>
          </a:p>
        </p:txBody>
      </p:sp>
      <p:sp>
        <p:nvSpPr>
          <p:cNvPr id="5" name="TextBox 5"/>
          <p:cNvSpPr txBox="1"/>
          <p:nvPr/>
        </p:nvSpPr>
        <p:spPr>
          <a:xfrm>
            <a:off x="1014972" y="2827892"/>
            <a:ext cx="4409880"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Defining Target Audiences</a:t>
            </a:r>
          </a:p>
        </p:txBody>
      </p:sp>
      <p:sp>
        <p:nvSpPr>
          <p:cNvPr id="6" name="TextBox 6"/>
          <p:cNvSpPr txBox="1"/>
          <p:nvPr/>
        </p:nvSpPr>
        <p:spPr>
          <a:xfrm>
            <a:off x="1014972" y="3359150"/>
            <a:ext cx="6663023" cy="2541080"/>
          </a:xfrm>
          <a:prstGeom prst="rect">
            <a:avLst/>
          </a:prstGeom>
        </p:spPr>
        <p:txBody>
          <a:bodyPr lIns="0" tIns="0" rIns="0" bIns="0" rtlCol="0" anchor="t">
            <a:spAutoFit/>
          </a:bodyPr>
          <a:lstStyle/>
          <a:p>
            <a:pPr marL="359850" lvl="1" indent="-179925" defTabSz="609630">
              <a:lnSpc>
                <a:spcPts val="2499"/>
              </a:lnSpc>
              <a:buFont typeface="Arial"/>
              <a:buChar char="•"/>
            </a:pPr>
            <a:r>
              <a:rPr lang="en-US" sz="1666">
                <a:solidFill>
                  <a:srgbClr val="54585A"/>
                </a:solidFill>
                <a:latin typeface="D-DIN"/>
              </a:rPr>
              <a:t>Start with a close look at who </a:t>
            </a:r>
          </a:p>
          <a:p>
            <a:pPr marL="719700" lvl="2" indent="-239900" defTabSz="609630">
              <a:lnSpc>
                <a:spcPts val="2499"/>
              </a:lnSpc>
              <a:buFont typeface="Arial"/>
              <a:buChar char="⚬"/>
            </a:pPr>
            <a:r>
              <a:rPr lang="en-US" sz="1666">
                <a:solidFill>
                  <a:srgbClr val="54585A"/>
                </a:solidFill>
                <a:latin typeface="D-DIN"/>
              </a:rPr>
              <a:t>Demographics</a:t>
            </a:r>
          </a:p>
          <a:p>
            <a:pPr marL="359850" lvl="1" indent="-179925" defTabSz="609630">
              <a:lnSpc>
                <a:spcPts val="2499"/>
              </a:lnSpc>
              <a:buFont typeface="Arial"/>
              <a:buChar char="•"/>
            </a:pPr>
            <a:r>
              <a:rPr lang="en-US" sz="1666">
                <a:solidFill>
                  <a:srgbClr val="54585A"/>
                </a:solidFill>
                <a:latin typeface="D-DIN"/>
              </a:rPr>
              <a:t>What information is your audience looking for</a:t>
            </a:r>
          </a:p>
          <a:p>
            <a:pPr marL="359850" lvl="1" indent="-179925" defTabSz="609630">
              <a:lnSpc>
                <a:spcPts val="2499"/>
              </a:lnSpc>
              <a:buFont typeface="Arial"/>
              <a:buChar char="•"/>
            </a:pPr>
            <a:r>
              <a:rPr lang="en-US" sz="1666">
                <a:solidFill>
                  <a:srgbClr val="54585A"/>
                </a:solidFill>
                <a:latin typeface="D-DIN"/>
              </a:rPr>
              <a:t>What are their goals and values</a:t>
            </a:r>
          </a:p>
          <a:p>
            <a:pPr marL="359850" lvl="1" indent="-179925" defTabSz="609630">
              <a:lnSpc>
                <a:spcPts val="2499"/>
              </a:lnSpc>
              <a:buFont typeface="Arial"/>
              <a:buChar char="•"/>
            </a:pPr>
            <a:r>
              <a:rPr lang="en-US" sz="1666">
                <a:solidFill>
                  <a:srgbClr val="54585A"/>
                </a:solidFill>
                <a:latin typeface="D-DIN"/>
              </a:rPr>
              <a:t>Where do they go for information</a:t>
            </a:r>
          </a:p>
          <a:p>
            <a:pPr marL="359850" lvl="1" indent="-179925" defTabSz="609630">
              <a:lnSpc>
                <a:spcPts val="2499"/>
              </a:lnSpc>
              <a:buFont typeface="Arial"/>
              <a:buChar char="•"/>
            </a:pPr>
            <a:r>
              <a:rPr lang="en-US" sz="1666">
                <a:solidFill>
                  <a:srgbClr val="54585A"/>
                </a:solidFill>
                <a:latin typeface="D-DIN"/>
              </a:rPr>
              <a:t>What do they do for a living</a:t>
            </a:r>
          </a:p>
          <a:p>
            <a:pPr marL="359850" lvl="1" indent="-179925" defTabSz="609630">
              <a:lnSpc>
                <a:spcPts val="2499"/>
              </a:lnSpc>
              <a:buFont typeface="Arial"/>
              <a:buChar char="•"/>
            </a:pPr>
            <a:r>
              <a:rPr lang="en-US" sz="1666">
                <a:solidFill>
                  <a:srgbClr val="54585A"/>
                </a:solidFill>
                <a:latin typeface="D-DIN"/>
              </a:rPr>
              <a:t>What are their challenges and pain points</a:t>
            </a:r>
          </a:p>
          <a:p>
            <a:pPr marL="359850" lvl="1" indent="-179925" defTabSz="609630">
              <a:lnSpc>
                <a:spcPts val="2499"/>
              </a:lnSpc>
              <a:buFont typeface="Arial"/>
              <a:buChar char="•"/>
            </a:pPr>
            <a:r>
              <a:rPr lang="en-US" sz="1666">
                <a:solidFill>
                  <a:srgbClr val="54585A"/>
                </a:solidFill>
                <a:latin typeface="D-DIN"/>
              </a:rPr>
              <a:t>What are their objections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1131565" y="2567353"/>
            <a:ext cx="3452447" cy="3452447"/>
          </a:xfrm>
          <a:custGeom>
            <a:avLst/>
            <a:gdLst/>
            <a:ahLst/>
            <a:cxnLst/>
            <a:rect l="l" t="t" r="r" b="b"/>
            <a:pathLst>
              <a:path w="5178670" h="5178670">
                <a:moveTo>
                  <a:pt x="0" y="0"/>
                </a:moveTo>
                <a:lnTo>
                  <a:pt x="5178670" y="0"/>
                </a:lnTo>
                <a:lnTo>
                  <a:pt x="5178670" y="5178670"/>
                </a:lnTo>
                <a:lnTo>
                  <a:pt x="0" y="51786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1066800" y="864394"/>
            <a:ext cx="6245082" cy="656334"/>
          </a:xfrm>
          <a:prstGeom prst="rect">
            <a:avLst/>
          </a:prstGeom>
        </p:spPr>
        <p:txBody>
          <a:bodyPr lIns="0" tIns="0" rIns="0" bIns="0" rtlCol="0" anchor="t">
            <a:spAutoFit/>
          </a:bodyPr>
          <a:lstStyle/>
          <a:p>
            <a:pPr defTabSz="609630">
              <a:lnSpc>
                <a:spcPts val="5644"/>
              </a:lnSpc>
            </a:pPr>
            <a:r>
              <a:rPr lang="en-US" sz="4031">
                <a:solidFill>
                  <a:srgbClr val="3C8740"/>
                </a:solidFill>
                <a:latin typeface="Quincy CF"/>
              </a:rPr>
              <a:t>Who Are You Talking To?</a:t>
            </a:r>
          </a:p>
        </p:txBody>
      </p:sp>
      <p:sp>
        <p:nvSpPr>
          <p:cNvPr id="5" name="TextBox 5"/>
          <p:cNvSpPr txBox="1"/>
          <p:nvPr/>
        </p:nvSpPr>
        <p:spPr>
          <a:xfrm>
            <a:off x="5769602" y="1912444"/>
            <a:ext cx="5523261"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Defining Your Target Audience(s)</a:t>
            </a:r>
          </a:p>
        </p:txBody>
      </p:sp>
      <p:sp>
        <p:nvSpPr>
          <p:cNvPr id="6" name="TextBox 6"/>
          <p:cNvSpPr txBox="1"/>
          <p:nvPr/>
        </p:nvSpPr>
        <p:spPr>
          <a:xfrm>
            <a:off x="5769602" y="2569199"/>
            <a:ext cx="5523261" cy="6174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It's important to know who you're talking to and more importantly, how to talk to them. </a:t>
            </a:r>
          </a:p>
        </p:txBody>
      </p:sp>
      <p:sp>
        <p:nvSpPr>
          <p:cNvPr id="7" name="TextBox 7"/>
          <p:cNvSpPr txBox="1"/>
          <p:nvPr/>
        </p:nvSpPr>
        <p:spPr>
          <a:xfrm>
            <a:off x="5769601" y="3373429"/>
            <a:ext cx="4963395"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Audience(s) vs Community</a:t>
            </a:r>
          </a:p>
        </p:txBody>
      </p:sp>
      <p:sp>
        <p:nvSpPr>
          <p:cNvPr id="8" name="TextBox 8"/>
          <p:cNvSpPr txBox="1"/>
          <p:nvPr/>
        </p:nvSpPr>
        <p:spPr>
          <a:xfrm>
            <a:off x="5769602" y="3923644"/>
            <a:ext cx="5523261" cy="6174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Once you know who you want to talk with, it's important to focus on being present where they already are. </a:t>
            </a:r>
          </a:p>
        </p:txBody>
      </p:sp>
      <p:sp>
        <p:nvSpPr>
          <p:cNvPr id="9" name="TextBox 9"/>
          <p:cNvSpPr txBox="1"/>
          <p:nvPr/>
        </p:nvSpPr>
        <p:spPr>
          <a:xfrm>
            <a:off x="5769601" y="4842944"/>
            <a:ext cx="5930659"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What is Success for Your Target Audience</a:t>
            </a:r>
          </a:p>
        </p:txBody>
      </p:sp>
      <p:sp>
        <p:nvSpPr>
          <p:cNvPr id="10" name="TextBox 10"/>
          <p:cNvSpPr txBox="1"/>
          <p:nvPr/>
        </p:nvSpPr>
        <p:spPr>
          <a:xfrm>
            <a:off x="5769602" y="5334133"/>
            <a:ext cx="5523261" cy="9380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Interactions and engagements are less about your needs and what you do, and more about what's important to your audience. What are their concerns, pain points and issues.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chure with text and pictures of a field&#10;&#10;Description automatically generated">
            <a:extLst>
              <a:ext uri="{FF2B5EF4-FFF2-40B4-BE49-F238E27FC236}">
                <a16:creationId xmlns:a16="http://schemas.microsoft.com/office/drawing/2014/main" id="{AAA4E8AE-2AF4-5500-B2ED-E0D4C0E8A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79955"/>
            <a:ext cx="12625964" cy="7115237"/>
          </a:xfrm>
          <a:prstGeom prst="rect">
            <a:avLst/>
          </a:prstGeom>
        </p:spPr>
      </p:pic>
    </p:spTree>
    <p:extLst>
      <p:ext uri="{BB962C8B-B14F-4D97-AF65-F5344CB8AC3E}">
        <p14:creationId xmlns:p14="http://schemas.microsoft.com/office/powerpoint/2010/main" val="1359116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Freeform 4"/>
          <p:cNvSpPr/>
          <p:nvPr/>
        </p:nvSpPr>
        <p:spPr>
          <a:xfrm>
            <a:off x="3228934" y="283100"/>
            <a:ext cx="4882262" cy="6299693"/>
          </a:xfrm>
          <a:custGeom>
            <a:avLst/>
            <a:gdLst/>
            <a:ahLst/>
            <a:cxnLst/>
            <a:rect l="l" t="t" r="r" b="b"/>
            <a:pathLst>
              <a:path w="7323393" h="9449540">
                <a:moveTo>
                  <a:pt x="0" y="0"/>
                </a:moveTo>
                <a:lnTo>
                  <a:pt x="7323393" y="0"/>
                </a:lnTo>
                <a:lnTo>
                  <a:pt x="7323393" y="9449539"/>
                </a:lnTo>
                <a:lnTo>
                  <a:pt x="0" y="944953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TextBox 4">
            <a:extLst>
              <a:ext uri="{FF2B5EF4-FFF2-40B4-BE49-F238E27FC236}">
                <a16:creationId xmlns:a16="http://schemas.microsoft.com/office/drawing/2014/main" id="{63FCED74-429A-AC87-8E5F-8937948A4645}"/>
              </a:ext>
            </a:extLst>
          </p:cNvPr>
          <p:cNvSpPr txBox="1"/>
          <p:nvPr/>
        </p:nvSpPr>
        <p:spPr>
          <a:xfrm>
            <a:off x="720932" y="1092200"/>
            <a:ext cx="2802043" cy="1231106"/>
          </a:xfrm>
          <a:prstGeom prst="rect">
            <a:avLst/>
          </a:prstGeom>
        </p:spPr>
        <p:txBody>
          <a:bodyPr wrap="square" lIns="0" tIns="0" rIns="0" bIns="0" rtlCol="0" anchor="t">
            <a:spAutoFit/>
          </a:bodyPr>
          <a:lstStyle/>
          <a:p>
            <a:pPr defTabSz="609630"/>
            <a:r>
              <a:rPr lang="en-US" sz="4000">
                <a:solidFill>
                  <a:srgbClr val="3C8740"/>
                </a:solidFill>
                <a:latin typeface="Quincy CF"/>
              </a:rPr>
              <a:t>Audience </a:t>
            </a:r>
            <a:br>
              <a:rPr lang="en-US" sz="4000">
                <a:solidFill>
                  <a:srgbClr val="3C8740"/>
                </a:solidFill>
                <a:latin typeface="Quincy CF"/>
              </a:rPr>
            </a:br>
            <a:r>
              <a:rPr lang="en-US" sz="4000">
                <a:solidFill>
                  <a:srgbClr val="3C8740"/>
                </a:solidFill>
                <a:latin typeface="Quincy CF"/>
              </a:rPr>
              <a:t>Profile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927898" y="1208980"/>
            <a:ext cx="5712530" cy="656334"/>
          </a:xfrm>
          <a:prstGeom prst="rect">
            <a:avLst/>
          </a:prstGeom>
        </p:spPr>
        <p:txBody>
          <a:bodyPr lIns="0" tIns="0" rIns="0" bIns="0" rtlCol="0" anchor="t">
            <a:spAutoFit/>
          </a:bodyPr>
          <a:lstStyle/>
          <a:p>
            <a:pPr defTabSz="609630">
              <a:lnSpc>
                <a:spcPts val="5644"/>
              </a:lnSpc>
            </a:pPr>
            <a:r>
              <a:rPr lang="en-US" sz="4031">
                <a:solidFill>
                  <a:srgbClr val="3C8740"/>
                </a:solidFill>
                <a:latin typeface="Quincy CF"/>
              </a:rPr>
              <a:t>SWOT Analysis </a:t>
            </a:r>
          </a:p>
        </p:txBody>
      </p:sp>
      <p:sp>
        <p:nvSpPr>
          <p:cNvPr id="5" name="TextBox 5"/>
          <p:cNvSpPr txBox="1"/>
          <p:nvPr/>
        </p:nvSpPr>
        <p:spPr>
          <a:xfrm>
            <a:off x="934248" y="1873114"/>
            <a:ext cx="7243901"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Accessing your risks and finding your opportunities</a:t>
            </a:r>
          </a:p>
        </p:txBody>
      </p:sp>
      <p:sp>
        <p:nvSpPr>
          <p:cNvPr id="6" name="TextBox 6"/>
          <p:cNvSpPr txBox="1"/>
          <p:nvPr/>
        </p:nvSpPr>
        <p:spPr>
          <a:xfrm>
            <a:off x="957822" y="3302343"/>
            <a:ext cx="6663023" cy="3211713"/>
          </a:xfrm>
          <a:prstGeom prst="rect">
            <a:avLst/>
          </a:prstGeom>
        </p:spPr>
        <p:txBody>
          <a:bodyPr lIns="0" tIns="0" rIns="0" bIns="0" rtlCol="0" anchor="t">
            <a:spAutoFit/>
          </a:bodyPr>
          <a:lstStyle/>
          <a:p>
            <a:pPr marL="302275" lvl="1" indent="-151138" defTabSz="609630">
              <a:lnSpc>
                <a:spcPts val="2100"/>
              </a:lnSpc>
              <a:buFont typeface="Arial"/>
              <a:buChar char="•"/>
            </a:pPr>
            <a:r>
              <a:rPr lang="en-US" sz="1400">
                <a:solidFill>
                  <a:srgbClr val="54585A"/>
                </a:solidFill>
                <a:latin typeface="D-DIN"/>
              </a:rPr>
              <a:t>Strengths</a:t>
            </a:r>
          </a:p>
          <a:p>
            <a:pPr marL="604550" lvl="2" indent="-201517" defTabSz="609630">
              <a:lnSpc>
                <a:spcPts val="2100"/>
              </a:lnSpc>
              <a:buFont typeface="Arial"/>
              <a:buChar char="⚬"/>
            </a:pPr>
            <a:r>
              <a:rPr lang="en-US" sz="1400">
                <a:solidFill>
                  <a:srgbClr val="54585A"/>
                </a:solidFill>
                <a:latin typeface="D-DIN"/>
              </a:rPr>
              <a:t>What we are good at</a:t>
            </a:r>
          </a:p>
          <a:p>
            <a:pPr marL="604550" lvl="2" indent="-201517" defTabSz="609630">
              <a:lnSpc>
                <a:spcPts val="2100"/>
              </a:lnSpc>
              <a:buFont typeface="Arial"/>
              <a:buChar char="⚬"/>
            </a:pPr>
            <a:r>
              <a:rPr lang="en-US" sz="1400">
                <a:solidFill>
                  <a:srgbClr val="54585A"/>
                </a:solidFill>
                <a:latin typeface="D-DIN"/>
              </a:rPr>
              <a:t>What makes us stand out</a:t>
            </a:r>
          </a:p>
          <a:p>
            <a:pPr marL="302275" lvl="1" indent="-151138" defTabSz="609630">
              <a:lnSpc>
                <a:spcPts val="2100"/>
              </a:lnSpc>
              <a:buFont typeface="Arial"/>
              <a:buChar char="•"/>
            </a:pPr>
            <a:r>
              <a:rPr lang="en-US" sz="1400">
                <a:solidFill>
                  <a:srgbClr val="54585A"/>
                </a:solidFill>
                <a:latin typeface="D-DIN"/>
              </a:rPr>
              <a:t>Weaknesses</a:t>
            </a:r>
          </a:p>
          <a:p>
            <a:pPr marL="604550" lvl="2" indent="-201517" defTabSz="609630">
              <a:lnSpc>
                <a:spcPts val="2100"/>
              </a:lnSpc>
              <a:buFont typeface="Arial"/>
              <a:buChar char="⚬"/>
            </a:pPr>
            <a:r>
              <a:rPr lang="en-US" sz="1400">
                <a:solidFill>
                  <a:srgbClr val="54585A"/>
                </a:solidFill>
                <a:latin typeface="D-DIN"/>
              </a:rPr>
              <a:t>What do we need to fix</a:t>
            </a:r>
          </a:p>
          <a:p>
            <a:pPr marL="604550" lvl="2" indent="-201517" defTabSz="609630">
              <a:lnSpc>
                <a:spcPts val="2100"/>
              </a:lnSpc>
              <a:buFont typeface="Arial"/>
              <a:buChar char="⚬"/>
            </a:pPr>
            <a:r>
              <a:rPr lang="en-US" sz="1400">
                <a:solidFill>
                  <a:srgbClr val="54585A"/>
                </a:solidFill>
                <a:latin typeface="D-DIN"/>
              </a:rPr>
              <a:t>What can we become more efficient at</a:t>
            </a:r>
          </a:p>
          <a:p>
            <a:pPr marL="302275" lvl="1" indent="-151138" defTabSz="609630">
              <a:lnSpc>
                <a:spcPts val="2100"/>
              </a:lnSpc>
              <a:buFont typeface="Arial"/>
              <a:buChar char="•"/>
            </a:pPr>
            <a:r>
              <a:rPr lang="en-US" sz="1400">
                <a:solidFill>
                  <a:srgbClr val="54585A"/>
                </a:solidFill>
                <a:latin typeface="D-DIN"/>
              </a:rPr>
              <a:t>Opportunities</a:t>
            </a:r>
          </a:p>
          <a:p>
            <a:pPr marL="604550" lvl="2" indent="-201517" defTabSz="609630">
              <a:lnSpc>
                <a:spcPts val="2100"/>
              </a:lnSpc>
              <a:buFont typeface="Arial"/>
              <a:buChar char="⚬"/>
            </a:pPr>
            <a:r>
              <a:rPr lang="en-US" sz="1400">
                <a:solidFill>
                  <a:srgbClr val="54585A"/>
                </a:solidFill>
                <a:latin typeface="D-DIN"/>
              </a:rPr>
              <a:t>What will the industry soon need</a:t>
            </a:r>
          </a:p>
          <a:p>
            <a:pPr marL="604550" lvl="2" indent="-201517" defTabSz="609630">
              <a:lnSpc>
                <a:spcPts val="2100"/>
              </a:lnSpc>
              <a:buFont typeface="Arial"/>
              <a:buChar char="⚬"/>
            </a:pPr>
            <a:r>
              <a:rPr lang="en-US" sz="1400">
                <a:solidFill>
                  <a:srgbClr val="54585A"/>
                </a:solidFill>
                <a:latin typeface="D-DIN"/>
              </a:rPr>
              <a:t>What can make us stand out</a:t>
            </a:r>
          </a:p>
          <a:p>
            <a:pPr marL="302275" lvl="1" indent="-151138" defTabSz="609630">
              <a:lnSpc>
                <a:spcPts val="2100"/>
              </a:lnSpc>
              <a:buFont typeface="Arial"/>
              <a:buChar char="•"/>
            </a:pPr>
            <a:r>
              <a:rPr lang="en-US" sz="1400">
                <a:solidFill>
                  <a:srgbClr val="54585A"/>
                </a:solidFill>
                <a:latin typeface="D-DIN"/>
              </a:rPr>
              <a:t>Threats</a:t>
            </a:r>
          </a:p>
          <a:p>
            <a:pPr marL="604550" lvl="2" indent="-201517" defTabSz="609630">
              <a:lnSpc>
                <a:spcPts val="2100"/>
              </a:lnSpc>
              <a:buFont typeface="Arial"/>
              <a:buChar char="⚬"/>
            </a:pPr>
            <a:r>
              <a:rPr lang="en-US" sz="1400">
                <a:solidFill>
                  <a:srgbClr val="54585A"/>
                </a:solidFill>
                <a:latin typeface="D-DIN"/>
              </a:rPr>
              <a:t>What could hinder our growth</a:t>
            </a:r>
          </a:p>
          <a:p>
            <a:pPr marL="604550" lvl="2" indent="-201517" defTabSz="609630">
              <a:lnSpc>
                <a:spcPts val="2100"/>
              </a:lnSpc>
              <a:buFont typeface="Arial"/>
              <a:buChar char="⚬"/>
            </a:pPr>
            <a:r>
              <a:rPr lang="en-US" sz="1400">
                <a:solidFill>
                  <a:srgbClr val="54585A"/>
                </a:solidFill>
                <a:latin typeface="D-DIN"/>
              </a:rPr>
              <a:t>What/who could take our customers?</a:t>
            </a:r>
          </a:p>
        </p:txBody>
      </p:sp>
      <p:sp>
        <p:nvSpPr>
          <p:cNvPr id="7" name="TextBox 7"/>
          <p:cNvSpPr txBox="1"/>
          <p:nvPr/>
        </p:nvSpPr>
        <p:spPr>
          <a:xfrm>
            <a:off x="957822" y="2402251"/>
            <a:ext cx="7227905" cy="753283"/>
          </a:xfrm>
          <a:prstGeom prst="rect">
            <a:avLst/>
          </a:prstGeom>
        </p:spPr>
        <p:txBody>
          <a:bodyPr lIns="0" tIns="0" rIns="0" bIns="0" rtlCol="0" anchor="t">
            <a:spAutoFit/>
          </a:bodyPr>
          <a:lstStyle/>
          <a:p>
            <a:pPr defTabSz="609630">
              <a:lnSpc>
                <a:spcPts val="1985"/>
              </a:lnSpc>
              <a:spcBef>
                <a:spcPct val="0"/>
              </a:spcBef>
            </a:pPr>
            <a:r>
              <a:rPr lang="en-US" sz="1417">
                <a:solidFill>
                  <a:srgbClr val="000000"/>
                </a:solidFill>
                <a:latin typeface="D-DIN"/>
              </a:rPr>
              <a:t>Now that we know our product and who we will market it to, we need to conduct a SWOT (strengths, weaknesses, opportunities, threats) analysis before deciding what and how we will communicate with potential customers.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2853179" y="0"/>
            <a:ext cx="6479293" cy="6883888"/>
          </a:xfrm>
          <a:custGeom>
            <a:avLst/>
            <a:gdLst/>
            <a:ahLst/>
            <a:cxnLst/>
            <a:rect l="l" t="t" r="r" b="b"/>
            <a:pathLst>
              <a:path w="9718940" h="10325832">
                <a:moveTo>
                  <a:pt x="0" y="0"/>
                </a:moveTo>
                <a:lnTo>
                  <a:pt x="9718941" y="0"/>
                </a:lnTo>
                <a:lnTo>
                  <a:pt x="9718941" y="10325832"/>
                </a:lnTo>
                <a:lnTo>
                  <a:pt x="0" y="1032583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6092826" y="571500"/>
            <a:ext cx="6350" cy="367665"/>
          </a:xfrm>
          <a:prstGeom prst="rect">
            <a:avLst/>
          </a:prstGeom>
        </p:spPr>
        <p:txBody>
          <a:bodyPr lIns="0" tIns="0" rIns="0" bIns="0" rtlCol="0" anchor="t">
            <a:spAutoFit/>
          </a:bodyPr>
          <a:lstStyle/>
          <a:p>
            <a:pPr algn="ctr" defTabSz="609630">
              <a:lnSpc>
                <a:spcPts val="3385"/>
              </a:lnSpc>
              <a:spcBef>
                <a:spcPct val="0"/>
              </a:spcBef>
            </a:pPr>
            <a:endParaRPr sz="1200">
              <a:solidFill>
                <a:prstClr val="black"/>
              </a:solidFill>
              <a:latin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DEE5"/>
        </a:solidFill>
        <a:effectLst/>
      </p:bgPr>
    </p:bg>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1346378" y="3429000"/>
            <a:ext cx="842581" cy="838836"/>
          </a:xfrm>
          <a:custGeom>
            <a:avLst/>
            <a:gdLst/>
            <a:ahLst/>
            <a:cxnLst/>
            <a:rect l="l" t="t" r="r" b="b"/>
            <a:pathLst>
              <a:path w="1263871" h="1258254">
                <a:moveTo>
                  <a:pt x="0" y="0"/>
                </a:moveTo>
                <a:lnTo>
                  <a:pt x="1263871" y="0"/>
                </a:lnTo>
                <a:lnTo>
                  <a:pt x="1263871" y="1258254"/>
                </a:lnTo>
                <a:lnTo>
                  <a:pt x="0" y="125825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415400" y="4601968"/>
            <a:ext cx="704537" cy="704537"/>
          </a:xfrm>
          <a:custGeom>
            <a:avLst/>
            <a:gdLst/>
            <a:ahLst/>
            <a:cxnLst/>
            <a:rect l="l" t="t" r="r" b="b"/>
            <a:pathLst>
              <a:path w="1056806" h="1056806">
                <a:moveTo>
                  <a:pt x="0" y="0"/>
                </a:moveTo>
                <a:lnTo>
                  <a:pt x="1056806" y="0"/>
                </a:lnTo>
                <a:lnTo>
                  <a:pt x="1056806" y="1056805"/>
                </a:lnTo>
                <a:lnTo>
                  <a:pt x="0" y="105680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266820" y="5643055"/>
            <a:ext cx="1001698" cy="905791"/>
          </a:xfrm>
          <a:custGeom>
            <a:avLst/>
            <a:gdLst/>
            <a:ahLst/>
            <a:cxnLst/>
            <a:rect l="l" t="t" r="r" b="b"/>
            <a:pathLst>
              <a:path w="1502547" h="1358686">
                <a:moveTo>
                  <a:pt x="0" y="0"/>
                </a:moveTo>
                <a:lnTo>
                  <a:pt x="1502547" y="0"/>
                </a:lnTo>
                <a:lnTo>
                  <a:pt x="1502547" y="1358686"/>
                </a:lnTo>
                <a:lnTo>
                  <a:pt x="0" y="1358686"/>
                </a:lnTo>
                <a:lnTo>
                  <a:pt x="0" y="0"/>
                </a:lnTo>
                <a:close/>
              </a:path>
            </a:pathLst>
          </a:custGeom>
          <a:blipFill>
            <a:blip r:embed="rId5"/>
            <a:stretch>
              <a:fillRect l="-268982" t="-8675" r="-105" b="-10341"/>
            </a:stretch>
          </a:blipFill>
        </p:spPr>
        <p:txBody>
          <a:bodyPr/>
          <a:lstStyle/>
          <a:p>
            <a:pPr defTabSz="609630"/>
            <a:endParaRPr lang="en-US" sz="1200">
              <a:solidFill>
                <a:prstClr val="black"/>
              </a:solidFill>
              <a:latin typeface="Calibri"/>
            </a:endParaRPr>
          </a:p>
        </p:txBody>
      </p:sp>
      <p:sp>
        <p:nvSpPr>
          <p:cNvPr id="6" name="TextBox 6"/>
          <p:cNvSpPr txBox="1"/>
          <p:nvPr/>
        </p:nvSpPr>
        <p:spPr>
          <a:xfrm>
            <a:off x="1165938" y="482083"/>
            <a:ext cx="10721262" cy="691023"/>
          </a:xfrm>
          <a:prstGeom prst="rect">
            <a:avLst/>
          </a:prstGeom>
        </p:spPr>
        <p:txBody>
          <a:bodyPr wrap="square" lIns="0" tIns="0" rIns="0" bIns="0" rtlCol="0" anchor="t">
            <a:spAutoFit/>
          </a:bodyPr>
          <a:lstStyle/>
          <a:p>
            <a:pPr defTabSz="609630">
              <a:lnSpc>
                <a:spcPts val="5924"/>
              </a:lnSpc>
            </a:pPr>
            <a:r>
              <a:rPr lang="en-US" sz="4231">
                <a:solidFill>
                  <a:prstClr val="black">
                    <a:lumMod val="65000"/>
                    <a:lumOff val="35000"/>
                  </a:prstClr>
                </a:solidFill>
                <a:latin typeface="Quincy CF"/>
              </a:rPr>
              <a:t>Brand Identity: Purpose &amp; Mission</a:t>
            </a:r>
          </a:p>
        </p:txBody>
      </p:sp>
      <p:sp>
        <p:nvSpPr>
          <p:cNvPr id="7" name="TextBox 7"/>
          <p:cNvSpPr txBox="1"/>
          <p:nvPr/>
        </p:nvSpPr>
        <p:spPr>
          <a:xfrm>
            <a:off x="1165938" y="1638259"/>
            <a:ext cx="10510937" cy="1500475"/>
          </a:xfrm>
          <a:prstGeom prst="rect">
            <a:avLst/>
          </a:prstGeom>
        </p:spPr>
        <p:txBody>
          <a:bodyPr lIns="0" tIns="0" rIns="0" bIns="0" rtlCol="0" anchor="t">
            <a:spAutoFit/>
          </a:bodyPr>
          <a:lstStyle/>
          <a:p>
            <a:pPr defTabSz="609630">
              <a:lnSpc>
                <a:spcPts val="3980"/>
              </a:lnSpc>
            </a:pPr>
            <a:r>
              <a:rPr lang="en-US" sz="2653">
                <a:solidFill>
                  <a:srgbClr val="54585A"/>
                </a:solidFill>
                <a:latin typeface="DIN OT"/>
              </a:rPr>
              <a:t>Brand Purpose </a:t>
            </a:r>
          </a:p>
          <a:p>
            <a:pPr defTabSz="609630">
              <a:lnSpc>
                <a:spcPts val="3980"/>
              </a:lnSpc>
            </a:pPr>
            <a:r>
              <a:rPr lang="en-US" sz="2653">
                <a:solidFill>
                  <a:srgbClr val="54585A"/>
                </a:solidFill>
                <a:latin typeface="D-DIN"/>
              </a:rPr>
              <a:t>One sentence that communicates the value you create in the lives of your customers.</a:t>
            </a:r>
          </a:p>
        </p:txBody>
      </p:sp>
      <p:sp>
        <p:nvSpPr>
          <p:cNvPr id="8" name="TextBox 8"/>
          <p:cNvSpPr txBox="1"/>
          <p:nvPr/>
        </p:nvSpPr>
        <p:spPr>
          <a:xfrm>
            <a:off x="2427321" y="3778568"/>
            <a:ext cx="8599692" cy="373244"/>
          </a:xfrm>
          <a:prstGeom prst="rect">
            <a:avLst/>
          </a:prstGeom>
        </p:spPr>
        <p:txBody>
          <a:bodyPr lIns="0" tIns="0" rIns="0" bIns="0" rtlCol="0" anchor="t">
            <a:spAutoFit/>
          </a:bodyPr>
          <a:lstStyle/>
          <a:p>
            <a:pPr algn="just" defTabSz="609630">
              <a:lnSpc>
                <a:spcPts val="3105"/>
              </a:lnSpc>
              <a:spcBef>
                <a:spcPct val="0"/>
              </a:spcBef>
            </a:pPr>
            <a:r>
              <a:rPr lang="en-US" sz="2217">
                <a:solidFill>
                  <a:srgbClr val="000000"/>
                </a:solidFill>
                <a:latin typeface="D-DIN"/>
              </a:rPr>
              <a:t>Geico: “15 minutes or less can save you 15% or more on car insurance.”</a:t>
            </a:r>
          </a:p>
        </p:txBody>
      </p:sp>
      <p:sp>
        <p:nvSpPr>
          <p:cNvPr id="9" name="TextBox 9"/>
          <p:cNvSpPr txBox="1"/>
          <p:nvPr/>
        </p:nvSpPr>
        <p:spPr>
          <a:xfrm>
            <a:off x="2427321" y="4776334"/>
            <a:ext cx="8599692" cy="373244"/>
          </a:xfrm>
          <a:prstGeom prst="rect">
            <a:avLst/>
          </a:prstGeom>
        </p:spPr>
        <p:txBody>
          <a:bodyPr lIns="0" tIns="0" rIns="0" bIns="0" rtlCol="0" anchor="t">
            <a:spAutoFit/>
          </a:bodyPr>
          <a:lstStyle/>
          <a:p>
            <a:pPr defTabSz="609630">
              <a:lnSpc>
                <a:spcPts val="3105"/>
              </a:lnSpc>
              <a:spcBef>
                <a:spcPct val="0"/>
              </a:spcBef>
            </a:pPr>
            <a:r>
              <a:rPr lang="en-US" sz="2217">
                <a:solidFill>
                  <a:srgbClr val="000000"/>
                </a:solidFill>
                <a:latin typeface="D-DIN"/>
              </a:rPr>
              <a:t>Apple: “Think different.”</a:t>
            </a:r>
          </a:p>
        </p:txBody>
      </p:sp>
      <p:sp>
        <p:nvSpPr>
          <p:cNvPr id="10" name="TextBox 10"/>
          <p:cNvSpPr txBox="1"/>
          <p:nvPr/>
        </p:nvSpPr>
        <p:spPr>
          <a:xfrm>
            <a:off x="2427321" y="5933667"/>
            <a:ext cx="8599692" cy="373244"/>
          </a:xfrm>
          <a:prstGeom prst="rect">
            <a:avLst/>
          </a:prstGeom>
        </p:spPr>
        <p:txBody>
          <a:bodyPr lIns="0" tIns="0" rIns="0" bIns="0" rtlCol="0" anchor="t">
            <a:spAutoFit/>
          </a:bodyPr>
          <a:lstStyle/>
          <a:p>
            <a:pPr defTabSz="609630">
              <a:lnSpc>
                <a:spcPts val="3105"/>
              </a:lnSpc>
              <a:spcBef>
                <a:spcPct val="0"/>
              </a:spcBef>
            </a:pPr>
            <a:r>
              <a:rPr lang="en-US" sz="2217">
                <a:solidFill>
                  <a:srgbClr val="000000"/>
                </a:solidFill>
                <a:latin typeface="D-DIN"/>
              </a:rPr>
              <a:t>Walmart: “Save money. Live better.”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DEE5"/>
        </a:solidFill>
        <a:effectLst/>
      </p:bgPr>
    </p:bg>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TextBox 3"/>
          <p:cNvSpPr txBox="1"/>
          <p:nvPr/>
        </p:nvSpPr>
        <p:spPr>
          <a:xfrm>
            <a:off x="1165938" y="482083"/>
            <a:ext cx="10721262" cy="691023"/>
          </a:xfrm>
          <a:prstGeom prst="rect">
            <a:avLst/>
          </a:prstGeom>
        </p:spPr>
        <p:txBody>
          <a:bodyPr wrap="square" lIns="0" tIns="0" rIns="0" bIns="0" rtlCol="0" anchor="t">
            <a:spAutoFit/>
          </a:bodyPr>
          <a:lstStyle/>
          <a:p>
            <a:pPr defTabSz="609630">
              <a:lnSpc>
                <a:spcPts val="5924"/>
              </a:lnSpc>
            </a:pPr>
            <a:r>
              <a:rPr lang="en-US" sz="4231">
                <a:solidFill>
                  <a:prstClr val="black">
                    <a:lumMod val="65000"/>
                    <a:lumOff val="35000"/>
                  </a:prstClr>
                </a:solidFill>
                <a:latin typeface="Quincy CF"/>
              </a:rPr>
              <a:t>Brand Identity: Core Values</a:t>
            </a:r>
          </a:p>
        </p:txBody>
      </p:sp>
      <p:sp>
        <p:nvSpPr>
          <p:cNvPr id="4" name="TextBox 4"/>
          <p:cNvSpPr txBox="1"/>
          <p:nvPr/>
        </p:nvSpPr>
        <p:spPr>
          <a:xfrm>
            <a:off x="1165938" y="1301236"/>
            <a:ext cx="10510937" cy="1500475"/>
          </a:xfrm>
          <a:prstGeom prst="rect">
            <a:avLst/>
          </a:prstGeom>
        </p:spPr>
        <p:txBody>
          <a:bodyPr lIns="0" tIns="0" rIns="0" bIns="0" rtlCol="0" anchor="t">
            <a:spAutoFit/>
          </a:bodyPr>
          <a:lstStyle/>
          <a:p>
            <a:pPr defTabSz="609630">
              <a:lnSpc>
                <a:spcPts val="3980"/>
              </a:lnSpc>
            </a:pPr>
            <a:r>
              <a:rPr lang="en-US" sz="2653">
                <a:solidFill>
                  <a:srgbClr val="54585A"/>
                </a:solidFill>
                <a:latin typeface="DIN OT"/>
              </a:rPr>
              <a:t>Brand Values</a:t>
            </a:r>
          </a:p>
          <a:p>
            <a:pPr defTabSz="609630">
              <a:lnSpc>
                <a:spcPts val="3980"/>
              </a:lnSpc>
            </a:pPr>
            <a:r>
              <a:rPr lang="en-US" sz="2653">
                <a:solidFill>
                  <a:srgbClr val="54585A"/>
                </a:solidFill>
                <a:latin typeface="D-DIN"/>
              </a:rPr>
              <a:t>Four to five values that matter to your company. Great brand values should set you apart from other brands. Try to keep them clear and concise. </a:t>
            </a:r>
          </a:p>
        </p:txBody>
      </p:sp>
      <p:sp>
        <p:nvSpPr>
          <p:cNvPr id="5" name="TextBox 5"/>
          <p:cNvSpPr txBox="1"/>
          <p:nvPr/>
        </p:nvSpPr>
        <p:spPr>
          <a:xfrm>
            <a:off x="1252720" y="2990850"/>
            <a:ext cx="9422194" cy="3951146"/>
          </a:xfrm>
          <a:prstGeom prst="rect">
            <a:avLst/>
          </a:prstGeom>
        </p:spPr>
        <p:txBody>
          <a:bodyPr lIns="0" tIns="0" rIns="0" bIns="0" rtlCol="0" anchor="t">
            <a:spAutoFit/>
          </a:bodyPr>
          <a:lstStyle/>
          <a:p>
            <a:pPr defTabSz="609630">
              <a:lnSpc>
                <a:spcPts val="3105"/>
              </a:lnSpc>
            </a:pPr>
            <a:r>
              <a:rPr lang="en-US" sz="2217">
                <a:solidFill>
                  <a:srgbClr val="000000"/>
                </a:solidFill>
                <a:latin typeface="DIN OT"/>
              </a:rPr>
              <a:t>Chick-fil-A</a:t>
            </a:r>
          </a:p>
          <a:p>
            <a:pPr defTabSz="609630">
              <a:lnSpc>
                <a:spcPts val="3105"/>
              </a:lnSpc>
              <a:spcBef>
                <a:spcPct val="0"/>
              </a:spcBef>
            </a:pPr>
            <a:r>
              <a:rPr lang="en-US" sz="2217">
                <a:solidFill>
                  <a:srgbClr val="000000"/>
                </a:solidFill>
                <a:latin typeface="D-DIN"/>
              </a:rPr>
              <a:t>Customer-first, Personal excellence, Servant leadership, Continuous learning, Stewardship</a:t>
            </a:r>
          </a:p>
          <a:p>
            <a:pPr defTabSz="609630">
              <a:lnSpc>
                <a:spcPts val="3105"/>
              </a:lnSpc>
              <a:spcBef>
                <a:spcPct val="0"/>
              </a:spcBef>
            </a:pPr>
            <a:endParaRPr lang="en-US" sz="2217">
              <a:solidFill>
                <a:srgbClr val="000000"/>
              </a:solidFill>
              <a:latin typeface="D-DIN"/>
            </a:endParaRPr>
          </a:p>
          <a:p>
            <a:pPr defTabSz="609630">
              <a:lnSpc>
                <a:spcPts val="3105"/>
              </a:lnSpc>
              <a:spcBef>
                <a:spcPct val="0"/>
              </a:spcBef>
            </a:pPr>
            <a:r>
              <a:rPr lang="en-US" sz="2217">
                <a:solidFill>
                  <a:srgbClr val="000000"/>
                </a:solidFill>
                <a:latin typeface="DIN OT"/>
              </a:rPr>
              <a:t>Adidas</a:t>
            </a:r>
          </a:p>
          <a:p>
            <a:pPr defTabSz="609630">
              <a:lnSpc>
                <a:spcPts val="3105"/>
              </a:lnSpc>
              <a:spcBef>
                <a:spcPct val="0"/>
              </a:spcBef>
            </a:pPr>
            <a:r>
              <a:rPr lang="en-US" sz="2217">
                <a:solidFill>
                  <a:srgbClr val="000000"/>
                </a:solidFill>
                <a:latin typeface="D-DIN"/>
              </a:rPr>
              <a:t>Performance, Passion, Integrity, Diversity</a:t>
            </a:r>
          </a:p>
          <a:p>
            <a:pPr defTabSz="609630">
              <a:lnSpc>
                <a:spcPts val="3105"/>
              </a:lnSpc>
              <a:spcBef>
                <a:spcPct val="0"/>
              </a:spcBef>
            </a:pPr>
            <a:endParaRPr lang="en-US" sz="2217">
              <a:solidFill>
                <a:srgbClr val="000000"/>
              </a:solidFill>
              <a:latin typeface="D-DIN"/>
            </a:endParaRPr>
          </a:p>
          <a:p>
            <a:pPr defTabSz="609630">
              <a:lnSpc>
                <a:spcPts val="3105"/>
              </a:lnSpc>
              <a:spcBef>
                <a:spcPct val="0"/>
              </a:spcBef>
            </a:pPr>
            <a:r>
              <a:rPr lang="en-US" sz="2217">
                <a:solidFill>
                  <a:srgbClr val="000000"/>
                </a:solidFill>
                <a:latin typeface="DIN OT"/>
              </a:rPr>
              <a:t>Capital Farm Credit</a:t>
            </a:r>
          </a:p>
          <a:p>
            <a:pPr defTabSz="609630">
              <a:lnSpc>
                <a:spcPts val="3105"/>
              </a:lnSpc>
              <a:spcBef>
                <a:spcPct val="0"/>
              </a:spcBef>
            </a:pPr>
            <a:r>
              <a:rPr lang="en-US" sz="2217">
                <a:solidFill>
                  <a:srgbClr val="000000"/>
                </a:solidFill>
                <a:latin typeface="D-DIN"/>
              </a:rPr>
              <a:t>Commitment, Trust, Value, Family </a:t>
            </a:r>
          </a:p>
          <a:p>
            <a:pPr defTabSz="609630">
              <a:lnSpc>
                <a:spcPts val="3105"/>
              </a:lnSpc>
              <a:spcBef>
                <a:spcPct val="0"/>
              </a:spcBef>
            </a:pPr>
            <a:endParaRPr lang="en-US" sz="2217">
              <a:solidFill>
                <a:srgbClr val="000000"/>
              </a:solidFill>
              <a:latin typeface="D-D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6" t="-37279" r="-3682" b="-106228"/>
            </a:stretch>
          </a:blipFill>
        </p:spPr>
        <p:txBody>
          <a:bodyPr/>
          <a:lstStyle/>
          <a:p>
            <a:pPr defTabSz="609630"/>
            <a:endParaRPr lang="en-US" sz="1200">
              <a:solidFill>
                <a:prstClr val="black"/>
              </a:solidFill>
              <a:latin typeface="Calibri"/>
            </a:endParaRPr>
          </a:p>
        </p:txBody>
      </p:sp>
      <p:sp>
        <p:nvSpPr>
          <p:cNvPr id="3" name="Freeform 3"/>
          <p:cNvSpPr/>
          <p:nvPr/>
        </p:nvSpPr>
        <p:spPr>
          <a:xfrm>
            <a:off x="-276317" y="1027186"/>
            <a:ext cx="1924233" cy="2206455"/>
          </a:xfrm>
          <a:custGeom>
            <a:avLst/>
            <a:gdLst/>
            <a:ahLst/>
            <a:cxnLst/>
            <a:rect l="l" t="t" r="r" b="b"/>
            <a:pathLst>
              <a:path w="2886350" h="3309682">
                <a:moveTo>
                  <a:pt x="0" y="0"/>
                </a:moveTo>
                <a:lnTo>
                  <a:pt x="2886350" y="0"/>
                </a:lnTo>
                <a:lnTo>
                  <a:pt x="2886350" y="3309682"/>
                </a:lnTo>
                <a:lnTo>
                  <a:pt x="0" y="330968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AutoShape 4"/>
          <p:cNvSpPr/>
          <p:nvPr/>
        </p:nvSpPr>
        <p:spPr>
          <a:xfrm>
            <a:off x="1647987" y="3249516"/>
            <a:ext cx="7148215" cy="31750"/>
          </a:xfrm>
          <a:prstGeom prst="line">
            <a:avLst/>
          </a:prstGeom>
          <a:ln w="47625" cap="flat">
            <a:solidFill>
              <a:srgbClr val="81BCCA"/>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5" name="TextBox 5"/>
          <p:cNvSpPr txBox="1"/>
          <p:nvPr/>
        </p:nvSpPr>
        <p:spPr>
          <a:xfrm>
            <a:off x="1647917" y="2009764"/>
            <a:ext cx="9087327" cy="1041311"/>
          </a:xfrm>
          <a:prstGeom prst="rect">
            <a:avLst/>
          </a:prstGeom>
        </p:spPr>
        <p:txBody>
          <a:bodyPr lIns="0" tIns="0" rIns="0" bIns="0" rtlCol="0" anchor="t">
            <a:spAutoFit/>
          </a:bodyPr>
          <a:lstStyle/>
          <a:p>
            <a:pPr defTabSz="609630">
              <a:lnSpc>
                <a:spcPts val="8882"/>
              </a:lnSpc>
            </a:pPr>
            <a:r>
              <a:rPr lang="en-US" sz="6344">
                <a:solidFill>
                  <a:srgbClr val="FFFFFF"/>
                </a:solidFill>
                <a:latin typeface="Quincy CF"/>
              </a:rPr>
              <a:t>Building Your Story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1114428" y="975502"/>
            <a:ext cx="6187579" cy="713209"/>
          </a:xfrm>
          <a:prstGeom prst="rect">
            <a:avLst/>
          </a:prstGeom>
        </p:spPr>
        <p:txBody>
          <a:bodyPr lIns="0" tIns="0" rIns="0" bIns="0" rtlCol="0" anchor="t">
            <a:spAutoFit/>
          </a:bodyPr>
          <a:lstStyle/>
          <a:p>
            <a:pPr algn="ctr" defTabSz="609630">
              <a:lnSpc>
                <a:spcPts val="6066"/>
              </a:lnSpc>
            </a:pPr>
            <a:r>
              <a:rPr lang="en-US" sz="4333">
                <a:solidFill>
                  <a:srgbClr val="3C8740"/>
                </a:solidFill>
                <a:latin typeface="Quincy CF"/>
              </a:rPr>
              <a:t>Every brand has a story. </a:t>
            </a:r>
          </a:p>
        </p:txBody>
      </p:sp>
      <p:sp>
        <p:nvSpPr>
          <p:cNvPr id="6" name="TextBox 6"/>
          <p:cNvSpPr txBox="1"/>
          <p:nvPr/>
        </p:nvSpPr>
        <p:spPr>
          <a:xfrm>
            <a:off x="536472" y="2528971"/>
            <a:ext cx="6532709" cy="795089"/>
          </a:xfrm>
          <a:prstGeom prst="rect">
            <a:avLst/>
          </a:prstGeom>
        </p:spPr>
        <p:txBody>
          <a:bodyPr wrap="square" lIns="0" tIns="0" rIns="0" bIns="0" rtlCol="0" anchor="t">
            <a:spAutoFit/>
          </a:bodyPr>
          <a:lstStyle/>
          <a:p>
            <a:pPr algn="ctr" defTabSz="609630">
              <a:lnSpc>
                <a:spcPts val="3119"/>
              </a:lnSpc>
            </a:pPr>
            <a:r>
              <a:rPr lang="en-US" sz="2666">
                <a:solidFill>
                  <a:prstClr val="black">
                    <a:lumMod val="65000"/>
                    <a:lumOff val="35000"/>
                  </a:prstClr>
                </a:solidFill>
                <a:latin typeface="DIN OT"/>
              </a:rPr>
              <a:t>Story = collection of your thoughts</a:t>
            </a:r>
          </a:p>
          <a:p>
            <a:pPr algn="ctr" defTabSz="609630">
              <a:lnSpc>
                <a:spcPts val="3119"/>
              </a:lnSpc>
            </a:pPr>
            <a:r>
              <a:rPr lang="en-US" sz="2666">
                <a:solidFill>
                  <a:prstClr val="black">
                    <a:lumMod val="65000"/>
                    <a:lumOff val="35000"/>
                  </a:prstClr>
                </a:solidFill>
                <a:latin typeface="DIN OT"/>
              </a:rPr>
              <a:t>+ feelings/experiences with 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3"/>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4"/>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1114428" y="975502"/>
            <a:ext cx="6187579" cy="713209"/>
          </a:xfrm>
          <a:prstGeom prst="rect">
            <a:avLst/>
          </a:prstGeom>
        </p:spPr>
        <p:txBody>
          <a:bodyPr lIns="0" tIns="0" rIns="0" bIns="0" rtlCol="0" anchor="t">
            <a:spAutoFit/>
          </a:bodyPr>
          <a:lstStyle/>
          <a:p>
            <a:pPr algn="ctr" defTabSz="609630">
              <a:lnSpc>
                <a:spcPts val="6066"/>
              </a:lnSpc>
            </a:pPr>
            <a:r>
              <a:rPr lang="en-US" sz="4333">
                <a:solidFill>
                  <a:srgbClr val="3C8740"/>
                </a:solidFill>
                <a:latin typeface="Quincy CF"/>
              </a:rPr>
              <a:t>Every brand has a story. </a:t>
            </a:r>
          </a:p>
        </p:txBody>
      </p:sp>
      <p:sp>
        <p:nvSpPr>
          <p:cNvPr id="6" name="TextBox 6"/>
          <p:cNvSpPr txBox="1"/>
          <p:nvPr/>
        </p:nvSpPr>
        <p:spPr>
          <a:xfrm>
            <a:off x="536472" y="2528971"/>
            <a:ext cx="6532709" cy="795089"/>
          </a:xfrm>
          <a:prstGeom prst="rect">
            <a:avLst/>
          </a:prstGeom>
        </p:spPr>
        <p:txBody>
          <a:bodyPr wrap="square" lIns="0" tIns="0" rIns="0" bIns="0" rtlCol="0" anchor="t">
            <a:spAutoFit/>
          </a:bodyPr>
          <a:lstStyle/>
          <a:p>
            <a:pPr algn="ctr" defTabSz="609630">
              <a:lnSpc>
                <a:spcPts val="3119"/>
              </a:lnSpc>
            </a:pPr>
            <a:r>
              <a:rPr lang="en-US" sz="2666">
                <a:solidFill>
                  <a:prstClr val="black">
                    <a:lumMod val="65000"/>
                    <a:lumOff val="35000"/>
                  </a:prstClr>
                </a:solidFill>
                <a:latin typeface="DIN OT"/>
              </a:rPr>
              <a:t>Story = collection of your thoughts</a:t>
            </a:r>
          </a:p>
          <a:p>
            <a:pPr algn="ctr" defTabSz="609630">
              <a:lnSpc>
                <a:spcPts val="3119"/>
              </a:lnSpc>
            </a:pPr>
            <a:r>
              <a:rPr lang="en-US" sz="2666">
                <a:solidFill>
                  <a:prstClr val="black">
                    <a:lumMod val="65000"/>
                    <a:lumOff val="35000"/>
                  </a:prstClr>
                </a:solidFill>
                <a:latin typeface="DIN OT"/>
              </a:rPr>
              <a:t>+ feelings/experiences with it. </a:t>
            </a:r>
          </a:p>
        </p:txBody>
      </p:sp>
      <p:pic>
        <p:nvPicPr>
          <p:cNvPr id="7" name="Online Media 6" title="WINNING ISN’T FOR EVERYONE | REGRETS | LEBRON">
            <a:hlinkClick r:id="" action="ppaction://media"/>
            <a:extLst>
              <a:ext uri="{FF2B5EF4-FFF2-40B4-BE49-F238E27FC236}">
                <a16:creationId xmlns:a16="http://schemas.microsoft.com/office/drawing/2014/main" id="{FFAB9278-6DB4-4FEB-A6FD-BEE6E64399E6}"/>
              </a:ext>
            </a:extLst>
          </p:cNvPr>
          <p:cNvPicPr>
            <a:picLocks noRot="1" noChangeAspect="1"/>
          </p:cNvPicPr>
          <p:nvPr>
            <a:videoFile r:link="rId1"/>
          </p:nvPr>
        </p:nvPicPr>
        <p:blipFill>
          <a:blip r:embed="rId5"/>
          <a:stretch>
            <a:fillRect/>
          </a:stretch>
        </p:blipFill>
        <p:spPr>
          <a:xfrm>
            <a:off x="992747" y="386588"/>
            <a:ext cx="10769600" cy="6084824"/>
          </a:xfrm>
          <a:prstGeom prst="rect">
            <a:avLst/>
          </a:prstGeom>
        </p:spPr>
      </p:pic>
    </p:spTree>
    <p:extLst>
      <p:ext uri="{BB962C8B-B14F-4D97-AF65-F5344CB8AC3E}">
        <p14:creationId xmlns:p14="http://schemas.microsoft.com/office/powerpoint/2010/main" val="14725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08640" y="3884794"/>
            <a:ext cx="6410285" cy="1383471"/>
            <a:chOff x="0" y="0"/>
            <a:chExt cx="2532458" cy="546556"/>
          </a:xfrm>
        </p:grpSpPr>
        <p:sp>
          <p:nvSpPr>
            <p:cNvPr id="4" name="Freeform 4"/>
            <p:cNvSpPr/>
            <p:nvPr/>
          </p:nvSpPr>
          <p:spPr>
            <a:xfrm>
              <a:off x="0" y="0"/>
              <a:ext cx="2532458" cy="546556"/>
            </a:xfrm>
            <a:custGeom>
              <a:avLst/>
              <a:gdLst/>
              <a:ahLst/>
              <a:cxnLst/>
              <a:rect l="l" t="t" r="r" b="b"/>
              <a:pathLst>
                <a:path w="2532458" h="546556">
                  <a:moveTo>
                    <a:pt x="0" y="0"/>
                  </a:moveTo>
                  <a:lnTo>
                    <a:pt x="2532458" y="0"/>
                  </a:lnTo>
                  <a:lnTo>
                    <a:pt x="2532458" y="546556"/>
                  </a:lnTo>
                  <a:lnTo>
                    <a:pt x="0" y="546556"/>
                  </a:lnTo>
                  <a:lnTo>
                    <a:pt x="0" y="0"/>
                  </a:lnTo>
                </a:path>
              </a:pathLst>
            </a:custGeom>
            <a:solidFill>
              <a:srgbClr val="F58421"/>
            </a:solidFill>
          </p:spPr>
          <p:txBody>
            <a:bodyPr/>
            <a:lstStyle/>
            <a:p>
              <a:pPr defTabSz="609630"/>
              <a:endParaRPr lang="en-US" sz="1200">
                <a:solidFill>
                  <a:prstClr val="black"/>
                </a:solidFill>
                <a:latin typeface="Calibri"/>
              </a:endParaRPr>
            </a:p>
          </p:txBody>
        </p:sp>
        <p:sp>
          <p:nvSpPr>
            <p:cNvPr id="5" name="TextBox 5"/>
            <p:cNvSpPr txBox="1"/>
            <p:nvPr/>
          </p:nvSpPr>
          <p:spPr>
            <a:xfrm>
              <a:off x="0" y="-57150"/>
              <a:ext cx="812800" cy="8699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TextBox 6"/>
          <p:cNvSpPr txBox="1"/>
          <p:nvPr/>
        </p:nvSpPr>
        <p:spPr>
          <a:xfrm>
            <a:off x="4927600" y="4065272"/>
            <a:ext cx="6291325" cy="1205458"/>
          </a:xfrm>
          <a:prstGeom prst="rect">
            <a:avLst/>
          </a:prstGeom>
        </p:spPr>
        <p:txBody>
          <a:bodyPr wrap="square" lIns="0" tIns="0" rIns="0" bIns="0" rtlCol="0" anchor="t">
            <a:spAutoFit/>
          </a:bodyPr>
          <a:lstStyle/>
          <a:p>
            <a:pPr algn="ctr" defTabSz="609630">
              <a:lnSpc>
                <a:spcPts val="4700"/>
              </a:lnSpc>
            </a:pPr>
            <a:r>
              <a:rPr lang="en-US" sz="4700">
                <a:solidFill>
                  <a:srgbClr val="FFFFFF"/>
                </a:solidFill>
                <a:latin typeface="DIN OT"/>
              </a:rPr>
              <a:t>Considerations for your brand story.</a:t>
            </a:r>
          </a:p>
        </p:txBody>
      </p:sp>
      <p:sp>
        <p:nvSpPr>
          <p:cNvPr id="7" name="TextBox 7"/>
          <p:cNvSpPr txBox="1"/>
          <p:nvPr/>
        </p:nvSpPr>
        <p:spPr>
          <a:xfrm rot="299999">
            <a:off x="633139" y="-3189395"/>
            <a:ext cx="4915495" cy="11599329"/>
          </a:xfrm>
          <a:prstGeom prst="rect">
            <a:avLst/>
          </a:prstGeom>
        </p:spPr>
        <p:txBody>
          <a:bodyPr lIns="0" tIns="0" rIns="0" bIns="0" rtlCol="0" anchor="t">
            <a:spAutoFit/>
          </a:bodyPr>
          <a:lstStyle/>
          <a:p>
            <a:pPr algn="ctr" defTabSz="609630">
              <a:lnSpc>
                <a:spcPts val="100275"/>
              </a:lnSpc>
              <a:spcBef>
                <a:spcPct val="0"/>
              </a:spcBef>
            </a:pPr>
            <a:r>
              <a:rPr lang="en-US" sz="66850">
                <a:solidFill>
                  <a:srgbClr val="F58421"/>
                </a:solidFill>
                <a:latin typeface="Quincy CF"/>
              </a:rPr>
              <a:t>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426891" y="1852260"/>
            <a:ext cx="7735519" cy="795089"/>
          </a:xfrm>
          <a:prstGeom prst="rect">
            <a:avLst/>
          </a:prstGeom>
        </p:spPr>
        <p:txBody>
          <a:bodyPr lIns="0" tIns="0" rIns="0" bIns="0" rtlCol="0" anchor="t">
            <a:spAutoFit/>
          </a:bodyPr>
          <a:lstStyle/>
          <a:p>
            <a:pPr defTabSz="609630">
              <a:lnSpc>
                <a:spcPts val="3062"/>
              </a:lnSpc>
            </a:pPr>
            <a:r>
              <a:rPr lang="en-US" sz="2862">
                <a:solidFill>
                  <a:srgbClr val="54585A"/>
                </a:solidFill>
                <a:latin typeface="Quincy CF"/>
              </a:rPr>
              <a:t>The uniqueness of a brand is how it is different from competitors.</a:t>
            </a:r>
          </a:p>
        </p:txBody>
      </p:sp>
      <p:sp>
        <p:nvSpPr>
          <p:cNvPr id="5" name="TextBox 5"/>
          <p:cNvSpPr txBox="1"/>
          <p:nvPr/>
        </p:nvSpPr>
        <p:spPr>
          <a:xfrm>
            <a:off x="685800" y="3163627"/>
            <a:ext cx="6833380" cy="1016368"/>
          </a:xfrm>
          <a:prstGeom prst="rect">
            <a:avLst/>
          </a:prstGeom>
        </p:spPr>
        <p:txBody>
          <a:bodyPr lIns="0" tIns="0" rIns="0" bIns="0" rtlCol="0" anchor="t">
            <a:spAutoFit/>
          </a:bodyPr>
          <a:lstStyle/>
          <a:p>
            <a:pPr algn="ctr" defTabSz="609630">
              <a:lnSpc>
                <a:spcPts val="2661"/>
              </a:lnSpc>
            </a:pPr>
            <a:r>
              <a:rPr lang="en-US" sz="2199">
                <a:solidFill>
                  <a:srgbClr val="3C8740"/>
                </a:solidFill>
                <a:latin typeface="Quincy CF"/>
              </a:rPr>
              <a:t>People make decisions based on how things makes them feel – unique, powerful, smarter, faster, etc.–  not how they are same.</a:t>
            </a:r>
          </a:p>
        </p:txBody>
      </p:sp>
      <p:sp>
        <p:nvSpPr>
          <p:cNvPr id="6" name="TextBox 6"/>
          <p:cNvSpPr txBox="1"/>
          <p:nvPr/>
        </p:nvSpPr>
        <p:spPr>
          <a:xfrm>
            <a:off x="321355" y="4400668"/>
            <a:ext cx="7735519" cy="1641475"/>
          </a:xfrm>
          <a:prstGeom prst="rect">
            <a:avLst/>
          </a:prstGeom>
        </p:spPr>
        <p:txBody>
          <a:bodyPr lIns="0" tIns="0" rIns="0" bIns="0" rtlCol="0" anchor="t">
            <a:spAutoFit/>
          </a:bodyPr>
          <a:lstStyle/>
          <a:p>
            <a:pPr algn="ctr" defTabSz="609630">
              <a:lnSpc>
                <a:spcPts val="3299"/>
              </a:lnSpc>
            </a:pPr>
            <a:r>
              <a:rPr lang="en-US" sz="2199">
                <a:solidFill>
                  <a:srgbClr val="3C8740"/>
                </a:solidFill>
                <a:latin typeface="DIN OT"/>
              </a:rPr>
              <a:t>THINGS  YOU  WILL  NEVER  HEAR  SOMEONE  SAY:</a:t>
            </a:r>
          </a:p>
          <a:p>
            <a:pPr algn="ctr" defTabSz="609630">
              <a:lnSpc>
                <a:spcPts val="3341"/>
              </a:lnSpc>
            </a:pPr>
            <a:r>
              <a:rPr lang="en-US" sz="1866">
                <a:solidFill>
                  <a:srgbClr val="54585A"/>
                </a:solidFill>
                <a:latin typeface="DIN OT"/>
              </a:rPr>
              <a:t>“I picked it because it was exactly like every other tractor I test-drove.”</a:t>
            </a:r>
          </a:p>
          <a:p>
            <a:pPr algn="ctr" defTabSz="609630">
              <a:lnSpc>
                <a:spcPts val="3341"/>
              </a:lnSpc>
            </a:pPr>
            <a:r>
              <a:rPr lang="en-US" sz="1866">
                <a:solidFill>
                  <a:srgbClr val="54585A"/>
                </a:solidFill>
                <a:latin typeface="DIN OT"/>
              </a:rPr>
              <a:t>“We bought it because it was exactly like every other bull in the sale.”</a:t>
            </a:r>
          </a:p>
          <a:p>
            <a:pPr algn="ctr" defTabSz="609630">
              <a:lnSpc>
                <a:spcPts val="3341"/>
              </a:lnSpc>
            </a:pPr>
            <a:r>
              <a:rPr lang="en-US" sz="1866">
                <a:solidFill>
                  <a:srgbClr val="54585A"/>
                </a:solidFill>
                <a:latin typeface="DIN OT"/>
              </a:rPr>
              <a:t>“I married him because he was exactly like every other guy I dated.”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ttle&#10;&#10;Description automatically generated">
            <a:extLst>
              <a:ext uri="{FF2B5EF4-FFF2-40B4-BE49-F238E27FC236}">
                <a16:creationId xmlns:a16="http://schemas.microsoft.com/office/drawing/2014/main" id="{86ABAE60-2763-434E-CC09-E9724E892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0" y="-93305"/>
            <a:ext cx="12641456" cy="7147248"/>
          </a:xfrm>
          <a:prstGeom prst="rect">
            <a:avLst/>
          </a:prstGeom>
        </p:spPr>
      </p:pic>
    </p:spTree>
    <p:extLst>
      <p:ext uri="{BB962C8B-B14F-4D97-AF65-F5344CB8AC3E}">
        <p14:creationId xmlns:p14="http://schemas.microsoft.com/office/powerpoint/2010/main" val="2362873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426891" y="1508495"/>
            <a:ext cx="8021428" cy="4847481"/>
          </a:xfrm>
          <a:prstGeom prst="rect">
            <a:avLst/>
          </a:prstGeom>
        </p:spPr>
        <p:txBody>
          <a:bodyPr lIns="0" tIns="0" rIns="0" bIns="0" rtlCol="0" anchor="t">
            <a:spAutoFit/>
          </a:bodyPr>
          <a:lstStyle/>
          <a:p>
            <a:pPr defTabSz="609630">
              <a:lnSpc>
                <a:spcPts val="3062"/>
              </a:lnSpc>
            </a:pPr>
            <a:r>
              <a:rPr lang="en-US" sz="2862">
                <a:solidFill>
                  <a:srgbClr val="3C8740"/>
                </a:solidFill>
                <a:latin typeface="Quincy CF"/>
              </a:rPr>
              <a:t>1. Unique</a:t>
            </a:r>
          </a:p>
          <a:p>
            <a:pPr defTabSz="609630">
              <a:lnSpc>
                <a:spcPts val="3062"/>
              </a:lnSpc>
            </a:pPr>
            <a:r>
              <a:rPr lang="en-US" sz="2862">
                <a:solidFill>
                  <a:srgbClr val="54585A"/>
                </a:solidFill>
                <a:latin typeface="Quincy CF"/>
              </a:rPr>
              <a:t>The primary reason your audience chooses your brand over the competitors.</a:t>
            </a:r>
          </a:p>
          <a:p>
            <a:pPr defTabSz="609630">
              <a:lnSpc>
                <a:spcPts val="3062"/>
              </a:lnSpc>
            </a:pPr>
            <a:endParaRPr lang="en-US" sz="2862">
              <a:solidFill>
                <a:srgbClr val="54585A"/>
              </a:solidFill>
              <a:latin typeface="Quincy CF"/>
            </a:endParaRPr>
          </a:p>
          <a:p>
            <a:pPr defTabSz="609630">
              <a:lnSpc>
                <a:spcPts val="3062"/>
              </a:lnSpc>
            </a:pPr>
            <a:r>
              <a:rPr lang="en-US" sz="2862">
                <a:solidFill>
                  <a:srgbClr val="3C8740"/>
                </a:solidFill>
                <a:latin typeface="Quincy CF"/>
              </a:rPr>
              <a:t>2. Experiential</a:t>
            </a:r>
          </a:p>
          <a:p>
            <a:pPr defTabSz="609630">
              <a:lnSpc>
                <a:spcPts val="3062"/>
              </a:lnSpc>
            </a:pPr>
            <a:r>
              <a:rPr lang="en-US" sz="2862">
                <a:solidFill>
                  <a:srgbClr val="54585A"/>
                </a:solidFill>
                <a:latin typeface="Quincy CF"/>
              </a:rPr>
              <a:t>Brands capture what the audience feels during an experience with the brand.</a:t>
            </a:r>
          </a:p>
          <a:p>
            <a:pPr defTabSz="609630">
              <a:lnSpc>
                <a:spcPts val="3062"/>
              </a:lnSpc>
            </a:pPr>
            <a:endParaRPr lang="en-US" sz="2862">
              <a:solidFill>
                <a:srgbClr val="54585A"/>
              </a:solidFill>
              <a:latin typeface="Quincy CF"/>
            </a:endParaRPr>
          </a:p>
          <a:p>
            <a:pPr defTabSz="609630">
              <a:lnSpc>
                <a:spcPts val="3692"/>
              </a:lnSpc>
            </a:pPr>
            <a:r>
              <a:rPr lang="en-US" sz="2862">
                <a:solidFill>
                  <a:srgbClr val="3C8740"/>
                </a:solidFill>
                <a:latin typeface="Quincy CF"/>
              </a:rPr>
              <a:t>3. Meaningful </a:t>
            </a:r>
          </a:p>
          <a:p>
            <a:pPr defTabSz="609630">
              <a:lnSpc>
                <a:spcPts val="3062"/>
              </a:lnSpc>
            </a:pPr>
            <a:r>
              <a:rPr lang="en-US" sz="2862">
                <a:solidFill>
                  <a:srgbClr val="54585A"/>
                </a:solidFill>
                <a:latin typeface="Quincy CF"/>
              </a:rPr>
              <a:t>Your brand story isn’t about you, its about your customer. Stories that don’t connect are the reason behind many failed brands.</a:t>
            </a:r>
            <a:r>
              <a:rPr lang="en-US" sz="2862">
                <a:solidFill>
                  <a:srgbClr val="3C8740"/>
                </a:solidFill>
                <a:latin typeface="Quincy CF"/>
              </a:rPr>
              <a:t> </a:t>
            </a:r>
            <a:endParaRPr lang="en-US" sz="2862">
              <a:solidFill>
                <a:srgbClr val="54585A"/>
              </a:solidFill>
              <a:latin typeface="Quincy CF"/>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TextBox 4"/>
          <p:cNvSpPr txBox="1"/>
          <p:nvPr/>
        </p:nvSpPr>
        <p:spPr>
          <a:xfrm>
            <a:off x="426891" y="1316915"/>
            <a:ext cx="7735519" cy="5979394"/>
          </a:xfrm>
          <a:prstGeom prst="rect">
            <a:avLst/>
          </a:prstGeom>
        </p:spPr>
        <p:txBody>
          <a:bodyPr lIns="0" tIns="0" rIns="0" bIns="0" rtlCol="0" anchor="t">
            <a:spAutoFit/>
          </a:bodyPr>
          <a:lstStyle/>
          <a:p>
            <a:pPr defTabSz="609630">
              <a:lnSpc>
                <a:spcPts val="3692"/>
              </a:lnSpc>
            </a:pPr>
            <a:r>
              <a:rPr lang="en-US" sz="2862">
                <a:solidFill>
                  <a:srgbClr val="3C8740"/>
                </a:solidFill>
                <a:latin typeface="Quincy CF"/>
              </a:rPr>
              <a:t>4. Single-minded</a:t>
            </a:r>
          </a:p>
          <a:p>
            <a:pPr defTabSz="609630">
              <a:lnSpc>
                <a:spcPts val="3062"/>
              </a:lnSpc>
            </a:pPr>
            <a:r>
              <a:rPr lang="en-US" sz="2862">
                <a:solidFill>
                  <a:srgbClr val="54585A"/>
                </a:solidFill>
                <a:latin typeface="Quincy CF"/>
              </a:rPr>
              <a:t>A brand becomes stronger, when you narrow the focus.</a:t>
            </a:r>
          </a:p>
          <a:p>
            <a:pPr defTabSz="609630">
              <a:lnSpc>
                <a:spcPts val="3692"/>
              </a:lnSpc>
            </a:pPr>
            <a:endParaRPr lang="en-US" sz="2862">
              <a:solidFill>
                <a:srgbClr val="54585A"/>
              </a:solidFill>
              <a:latin typeface="Quincy CF"/>
            </a:endParaRPr>
          </a:p>
          <a:p>
            <a:pPr defTabSz="609630">
              <a:lnSpc>
                <a:spcPts val="3692"/>
              </a:lnSpc>
            </a:pPr>
            <a:r>
              <a:rPr lang="en-US" sz="2862">
                <a:solidFill>
                  <a:srgbClr val="3C8740"/>
                </a:solidFill>
                <a:latin typeface="Quincy CF"/>
              </a:rPr>
              <a:t>5. Consistently Delivered</a:t>
            </a:r>
          </a:p>
          <a:p>
            <a:pPr defTabSz="609630">
              <a:lnSpc>
                <a:spcPts val="3692"/>
              </a:lnSpc>
            </a:pPr>
            <a:r>
              <a:rPr lang="en-US" sz="2862">
                <a:solidFill>
                  <a:srgbClr val="54585A"/>
                </a:solidFill>
                <a:latin typeface="Quincy CF"/>
              </a:rPr>
              <a:t>Consistency of experience is the basis for brand loyalty.</a:t>
            </a:r>
          </a:p>
          <a:p>
            <a:pPr defTabSz="609630">
              <a:lnSpc>
                <a:spcPts val="3692"/>
              </a:lnSpc>
            </a:pPr>
            <a:endParaRPr lang="en-US" sz="2862">
              <a:solidFill>
                <a:srgbClr val="54585A"/>
              </a:solidFill>
              <a:latin typeface="Quincy CF"/>
            </a:endParaRPr>
          </a:p>
          <a:p>
            <a:pPr defTabSz="609630">
              <a:lnSpc>
                <a:spcPts val="3692"/>
              </a:lnSpc>
            </a:pPr>
            <a:r>
              <a:rPr lang="en-US" sz="2862">
                <a:solidFill>
                  <a:srgbClr val="3C8740"/>
                </a:solidFill>
                <a:latin typeface="Quincy CF"/>
              </a:rPr>
              <a:t>6. Authentic </a:t>
            </a:r>
          </a:p>
          <a:p>
            <a:pPr defTabSz="609630">
              <a:lnSpc>
                <a:spcPts val="3692"/>
              </a:lnSpc>
            </a:pPr>
            <a:r>
              <a:rPr lang="en-US" sz="2862">
                <a:solidFill>
                  <a:srgbClr val="54585A"/>
                </a:solidFill>
                <a:latin typeface="Quincy CF"/>
              </a:rPr>
              <a:t>The brand must be credible, or the brand will be rejected. </a:t>
            </a:r>
          </a:p>
          <a:p>
            <a:pPr defTabSz="609630">
              <a:lnSpc>
                <a:spcPts val="3692"/>
              </a:lnSpc>
            </a:pPr>
            <a:endParaRPr lang="en-US" sz="2862">
              <a:solidFill>
                <a:srgbClr val="54585A"/>
              </a:solidFill>
              <a:latin typeface="Quincy CF"/>
            </a:endParaRPr>
          </a:p>
          <a:p>
            <a:pPr defTabSz="609630">
              <a:lnSpc>
                <a:spcPts val="3692"/>
              </a:lnSpc>
            </a:pPr>
            <a:endParaRPr lang="en-US" sz="2862">
              <a:solidFill>
                <a:srgbClr val="54585A"/>
              </a:solidFill>
              <a:latin typeface="Quincy CF"/>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4" name="TextBox 4"/>
          <p:cNvSpPr txBox="1"/>
          <p:nvPr/>
        </p:nvSpPr>
        <p:spPr>
          <a:xfrm>
            <a:off x="1119233" y="505456"/>
            <a:ext cx="6384433" cy="656334"/>
          </a:xfrm>
          <a:prstGeom prst="rect">
            <a:avLst/>
          </a:prstGeom>
        </p:spPr>
        <p:txBody>
          <a:bodyPr lIns="0" tIns="0" rIns="0" bIns="0" rtlCol="0" anchor="t">
            <a:spAutoFit/>
          </a:bodyPr>
          <a:lstStyle/>
          <a:p>
            <a:pPr defTabSz="609630">
              <a:lnSpc>
                <a:spcPts val="5644"/>
              </a:lnSpc>
            </a:pPr>
            <a:r>
              <a:rPr lang="en-US" sz="4031">
                <a:solidFill>
                  <a:srgbClr val="3C8740"/>
                </a:solidFill>
                <a:latin typeface="Quincy CF"/>
              </a:rPr>
              <a:t>Creating Your Brand Story</a:t>
            </a:r>
          </a:p>
        </p:txBody>
      </p:sp>
      <p:sp>
        <p:nvSpPr>
          <p:cNvPr id="9" name="Rectangle 1">
            <a:extLst>
              <a:ext uri="{FF2B5EF4-FFF2-40B4-BE49-F238E27FC236}">
                <a16:creationId xmlns:a16="http://schemas.microsoft.com/office/drawing/2014/main" id="{0125EE76-5299-3F9E-44D3-27B334E02645}"/>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11" name="Picture 10" descr="A frog sitting on a rock&#10;&#10;Description automatically generated">
            <a:extLst>
              <a:ext uri="{FF2B5EF4-FFF2-40B4-BE49-F238E27FC236}">
                <a16:creationId xmlns:a16="http://schemas.microsoft.com/office/drawing/2014/main" id="{E76DA04C-94F5-BFAF-3A3C-DB1B0B2FF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990600"/>
            <a:ext cx="3713833" cy="5601191"/>
          </a:xfrm>
          <a:prstGeom prst="rect">
            <a:avLst/>
          </a:prstGeom>
        </p:spPr>
      </p:pic>
      <p:sp>
        <p:nvSpPr>
          <p:cNvPr id="12" name="TextBox 5">
            <a:extLst>
              <a:ext uri="{FF2B5EF4-FFF2-40B4-BE49-F238E27FC236}">
                <a16:creationId xmlns:a16="http://schemas.microsoft.com/office/drawing/2014/main" id="{A3537F34-69BC-4B05-9A7E-CAA9D34FF192}"/>
              </a:ext>
            </a:extLst>
          </p:cNvPr>
          <p:cNvSpPr txBox="1"/>
          <p:nvPr/>
        </p:nvSpPr>
        <p:spPr>
          <a:xfrm>
            <a:off x="1301871" y="1822623"/>
            <a:ext cx="5930659"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Constructing the Right Message Matters</a:t>
            </a:r>
          </a:p>
        </p:txBody>
      </p:sp>
      <p:sp>
        <p:nvSpPr>
          <p:cNvPr id="13" name="TextBox 6">
            <a:extLst>
              <a:ext uri="{FF2B5EF4-FFF2-40B4-BE49-F238E27FC236}">
                <a16:creationId xmlns:a16="http://schemas.microsoft.com/office/drawing/2014/main" id="{14F747A8-509F-B60D-EAB1-BF7075FE0D15}"/>
              </a:ext>
            </a:extLst>
          </p:cNvPr>
          <p:cNvSpPr txBox="1"/>
          <p:nvPr/>
        </p:nvSpPr>
        <p:spPr>
          <a:xfrm>
            <a:off x="1301872" y="2452826"/>
            <a:ext cx="5523261" cy="6174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Your message needs to resonate with your audience and force them to have a reaction.</a:t>
            </a:r>
          </a:p>
        </p:txBody>
      </p:sp>
      <p:sp>
        <p:nvSpPr>
          <p:cNvPr id="14" name="TextBox 7">
            <a:extLst>
              <a:ext uri="{FF2B5EF4-FFF2-40B4-BE49-F238E27FC236}">
                <a16:creationId xmlns:a16="http://schemas.microsoft.com/office/drawing/2014/main" id="{4F648DD2-8101-7610-86D9-5EF637C270C1}"/>
              </a:ext>
            </a:extLst>
          </p:cNvPr>
          <p:cNvSpPr txBox="1"/>
          <p:nvPr/>
        </p:nvSpPr>
        <p:spPr>
          <a:xfrm>
            <a:off x="1301871" y="3278326"/>
            <a:ext cx="4963395"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Elements of a Successful Story</a:t>
            </a:r>
          </a:p>
        </p:txBody>
      </p:sp>
      <p:sp>
        <p:nvSpPr>
          <p:cNvPr id="15" name="TextBox 8">
            <a:extLst>
              <a:ext uri="{FF2B5EF4-FFF2-40B4-BE49-F238E27FC236}">
                <a16:creationId xmlns:a16="http://schemas.microsoft.com/office/drawing/2014/main" id="{C575A3C0-7E77-4034-5125-F0E182217C99}"/>
              </a:ext>
            </a:extLst>
          </p:cNvPr>
          <p:cNvSpPr txBox="1"/>
          <p:nvPr/>
        </p:nvSpPr>
        <p:spPr>
          <a:xfrm>
            <a:off x="1301872" y="3908528"/>
            <a:ext cx="5523261" cy="6174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You are not the hero of your story. Product attributes are not a story. </a:t>
            </a:r>
          </a:p>
        </p:txBody>
      </p:sp>
      <p:sp>
        <p:nvSpPr>
          <p:cNvPr id="16" name="TextBox 9">
            <a:extLst>
              <a:ext uri="{FF2B5EF4-FFF2-40B4-BE49-F238E27FC236}">
                <a16:creationId xmlns:a16="http://schemas.microsoft.com/office/drawing/2014/main" id="{86FF25C1-BBAE-3A77-92E7-89D8CC339984}"/>
              </a:ext>
            </a:extLst>
          </p:cNvPr>
          <p:cNvSpPr txBox="1"/>
          <p:nvPr/>
        </p:nvSpPr>
        <p:spPr>
          <a:xfrm>
            <a:off x="1301871" y="4735450"/>
            <a:ext cx="5930659" cy="397609"/>
          </a:xfrm>
          <a:prstGeom prst="rect">
            <a:avLst/>
          </a:prstGeom>
        </p:spPr>
        <p:txBody>
          <a:bodyPr lIns="0" tIns="0" rIns="0" bIns="0" rtlCol="0" anchor="t">
            <a:spAutoFit/>
          </a:bodyPr>
          <a:lstStyle/>
          <a:p>
            <a:pPr defTabSz="609630">
              <a:lnSpc>
                <a:spcPts val="3385"/>
              </a:lnSpc>
            </a:pPr>
            <a:r>
              <a:rPr lang="en-US" sz="2417">
                <a:solidFill>
                  <a:srgbClr val="54585A"/>
                </a:solidFill>
                <a:latin typeface="DIN OT"/>
              </a:rPr>
              <a:t>Customizing Your Story</a:t>
            </a:r>
          </a:p>
        </p:txBody>
      </p:sp>
      <p:sp>
        <p:nvSpPr>
          <p:cNvPr id="17" name="TextBox 10">
            <a:extLst>
              <a:ext uri="{FF2B5EF4-FFF2-40B4-BE49-F238E27FC236}">
                <a16:creationId xmlns:a16="http://schemas.microsoft.com/office/drawing/2014/main" id="{90864E52-B0F8-CDE1-E701-69FD936B929D}"/>
              </a:ext>
            </a:extLst>
          </p:cNvPr>
          <p:cNvSpPr txBox="1"/>
          <p:nvPr/>
        </p:nvSpPr>
        <p:spPr>
          <a:xfrm>
            <a:off x="1301872" y="5365653"/>
            <a:ext cx="5523261" cy="617477"/>
          </a:xfrm>
          <a:prstGeom prst="rect">
            <a:avLst/>
          </a:prstGeom>
        </p:spPr>
        <p:txBody>
          <a:bodyPr lIns="0" tIns="0" rIns="0" bIns="0" rtlCol="0" anchor="t">
            <a:spAutoFit/>
          </a:bodyPr>
          <a:lstStyle/>
          <a:p>
            <a:pPr defTabSz="609630">
              <a:lnSpc>
                <a:spcPts val="2499"/>
              </a:lnSpc>
              <a:spcBef>
                <a:spcPct val="0"/>
              </a:spcBef>
            </a:pPr>
            <a:r>
              <a:rPr lang="en-US" sz="1666">
                <a:solidFill>
                  <a:srgbClr val="54585A"/>
                </a:solidFill>
                <a:latin typeface="D-DIN"/>
              </a:rPr>
              <a:t>Think about what you want to share about HOW your product/service helps your audience. </a:t>
            </a:r>
          </a:p>
        </p:txBody>
      </p:sp>
    </p:spTree>
    <p:extLst>
      <p:ext uri="{BB962C8B-B14F-4D97-AF65-F5344CB8AC3E}">
        <p14:creationId xmlns:p14="http://schemas.microsoft.com/office/powerpoint/2010/main" val="2793035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CF19E"/>
        </a:solidFill>
        <a:effectLst/>
      </p:bgPr>
    </p:bg>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6" name="TextBox 6"/>
          <p:cNvSpPr txBox="1"/>
          <p:nvPr/>
        </p:nvSpPr>
        <p:spPr>
          <a:xfrm>
            <a:off x="1165938" y="482083"/>
            <a:ext cx="10721262" cy="691023"/>
          </a:xfrm>
          <a:prstGeom prst="rect">
            <a:avLst/>
          </a:prstGeom>
        </p:spPr>
        <p:txBody>
          <a:bodyPr wrap="square" lIns="0" tIns="0" rIns="0" bIns="0" rtlCol="0" anchor="t">
            <a:spAutoFit/>
          </a:bodyPr>
          <a:lstStyle/>
          <a:p>
            <a:pPr defTabSz="609630">
              <a:lnSpc>
                <a:spcPts val="5924"/>
              </a:lnSpc>
            </a:pPr>
            <a:r>
              <a:rPr lang="en-US" sz="4231">
                <a:solidFill>
                  <a:prstClr val="black">
                    <a:lumMod val="65000"/>
                    <a:lumOff val="35000"/>
                  </a:prstClr>
                </a:solidFill>
                <a:latin typeface="Quincy CF"/>
              </a:rPr>
              <a:t>Build Your Story</a:t>
            </a:r>
          </a:p>
        </p:txBody>
      </p:sp>
      <p:sp>
        <p:nvSpPr>
          <p:cNvPr id="7" name="TextBox 7"/>
          <p:cNvSpPr txBox="1"/>
          <p:nvPr/>
        </p:nvSpPr>
        <p:spPr>
          <a:xfrm>
            <a:off x="1165938" y="1369746"/>
            <a:ext cx="10510937" cy="1500475"/>
          </a:xfrm>
          <a:prstGeom prst="rect">
            <a:avLst/>
          </a:prstGeom>
        </p:spPr>
        <p:txBody>
          <a:bodyPr lIns="0" tIns="0" rIns="0" bIns="0" rtlCol="0" anchor="t">
            <a:spAutoFit/>
          </a:bodyPr>
          <a:lstStyle/>
          <a:p>
            <a:pPr defTabSz="609630">
              <a:lnSpc>
                <a:spcPts val="3980"/>
              </a:lnSpc>
            </a:pPr>
            <a:r>
              <a:rPr lang="en-US" sz="2653">
                <a:solidFill>
                  <a:srgbClr val="54585A"/>
                </a:solidFill>
                <a:latin typeface="DIN OT"/>
              </a:rPr>
              <a:t>The ABT Method</a:t>
            </a:r>
          </a:p>
          <a:p>
            <a:pPr defTabSz="609630">
              <a:lnSpc>
                <a:spcPts val="3980"/>
              </a:lnSpc>
            </a:pPr>
            <a:r>
              <a:rPr lang="en-US" sz="2653">
                <a:solidFill>
                  <a:srgbClr val="54585A"/>
                </a:solidFill>
                <a:latin typeface="D-DIN"/>
              </a:rPr>
              <a:t>Helps narrow the problem and the solution into a concise statement while connecting with your audience and inviting further engagement.</a:t>
            </a:r>
          </a:p>
        </p:txBody>
      </p:sp>
      <p:sp>
        <p:nvSpPr>
          <p:cNvPr id="8" name="TextBox 8"/>
          <p:cNvSpPr txBox="1"/>
          <p:nvPr/>
        </p:nvSpPr>
        <p:spPr>
          <a:xfrm>
            <a:off x="2438400" y="3175000"/>
            <a:ext cx="9753600" cy="3553602"/>
          </a:xfrm>
          <a:prstGeom prst="rect">
            <a:avLst/>
          </a:prstGeom>
        </p:spPr>
        <p:txBody>
          <a:bodyPr wrap="square" lIns="0" tIns="0" rIns="0" bIns="0" rtlCol="0" anchor="t">
            <a:spAutoFit/>
          </a:bodyPr>
          <a:lstStyle/>
          <a:p>
            <a:pPr algn="just" defTabSz="609630">
              <a:lnSpc>
                <a:spcPts val="3105"/>
              </a:lnSpc>
              <a:spcBef>
                <a:spcPct val="0"/>
              </a:spcBef>
            </a:pPr>
            <a:r>
              <a:rPr lang="en-US" sz="2400" b="1">
                <a:solidFill>
                  <a:prstClr val="black"/>
                </a:solidFill>
                <a:latin typeface="D-DIN"/>
              </a:rPr>
              <a:t>A</a:t>
            </a:r>
            <a:r>
              <a:rPr lang="en-US" sz="2400">
                <a:solidFill>
                  <a:prstClr val="black"/>
                </a:solidFill>
                <a:latin typeface="D-DIN"/>
              </a:rPr>
              <a:t>nd</a:t>
            </a:r>
            <a:r>
              <a:rPr lang="en-US" sz="2400" b="1">
                <a:solidFill>
                  <a:prstClr val="black"/>
                </a:solidFill>
                <a:latin typeface="D-DIN"/>
              </a:rPr>
              <a:t> </a:t>
            </a:r>
            <a:r>
              <a:rPr lang="en-US" sz="2400">
                <a:solidFill>
                  <a:prstClr val="black"/>
                </a:solidFill>
                <a:latin typeface="D-DIN"/>
              </a:rPr>
              <a:t>= Agreement statement</a:t>
            </a:r>
          </a:p>
          <a:p>
            <a:pPr algn="just" defTabSz="609630">
              <a:lnSpc>
                <a:spcPts val="3105"/>
              </a:lnSpc>
              <a:spcBef>
                <a:spcPct val="0"/>
              </a:spcBef>
            </a:pPr>
            <a:r>
              <a:rPr lang="en-US" sz="2400">
                <a:solidFill>
                  <a:prstClr val="black"/>
                </a:solidFill>
                <a:latin typeface="D-DIN"/>
              </a:rPr>
              <a:t>		Raise the stakes</a:t>
            </a:r>
          </a:p>
          <a:p>
            <a:pPr algn="just" defTabSz="609630">
              <a:lnSpc>
                <a:spcPts val="3105"/>
              </a:lnSpc>
              <a:spcBef>
                <a:spcPct val="0"/>
              </a:spcBef>
            </a:pPr>
            <a:r>
              <a:rPr lang="en-US" sz="2400">
                <a:solidFill>
                  <a:prstClr val="black"/>
                </a:solidFill>
                <a:latin typeface="D-DIN"/>
              </a:rPr>
              <a:t>		Validates your audience</a:t>
            </a:r>
          </a:p>
          <a:p>
            <a:pPr algn="just" defTabSz="609630">
              <a:lnSpc>
                <a:spcPts val="3105"/>
              </a:lnSpc>
              <a:spcBef>
                <a:spcPct val="0"/>
              </a:spcBef>
            </a:pPr>
            <a:r>
              <a:rPr lang="en-US" sz="2400" b="1">
                <a:solidFill>
                  <a:prstClr val="black"/>
                </a:solidFill>
                <a:latin typeface="D-DIN"/>
              </a:rPr>
              <a:t>B</a:t>
            </a:r>
            <a:r>
              <a:rPr lang="en-US" sz="2400">
                <a:solidFill>
                  <a:prstClr val="black"/>
                </a:solidFill>
                <a:latin typeface="D-DIN"/>
              </a:rPr>
              <a:t>ut = Identify the problem</a:t>
            </a:r>
          </a:p>
          <a:p>
            <a:pPr algn="just" defTabSz="609630">
              <a:lnSpc>
                <a:spcPts val="3105"/>
              </a:lnSpc>
              <a:spcBef>
                <a:spcPct val="0"/>
              </a:spcBef>
            </a:pPr>
            <a:r>
              <a:rPr lang="en-US" sz="2400">
                <a:solidFill>
                  <a:prstClr val="black"/>
                </a:solidFill>
                <a:latin typeface="D-DIN"/>
              </a:rPr>
              <a:t>		Succinct</a:t>
            </a:r>
          </a:p>
          <a:p>
            <a:pPr algn="just" defTabSz="609630">
              <a:lnSpc>
                <a:spcPts val="3105"/>
              </a:lnSpc>
              <a:spcBef>
                <a:spcPct val="0"/>
              </a:spcBef>
            </a:pPr>
            <a:r>
              <a:rPr lang="en-US" sz="2400">
                <a:solidFill>
                  <a:prstClr val="black"/>
                </a:solidFill>
                <a:latin typeface="D-DIN"/>
              </a:rPr>
              <a:t>		Critical – signifies change is coming</a:t>
            </a:r>
          </a:p>
          <a:p>
            <a:pPr algn="just" defTabSz="609630">
              <a:lnSpc>
                <a:spcPts val="3105"/>
              </a:lnSpc>
              <a:spcBef>
                <a:spcPct val="0"/>
              </a:spcBef>
            </a:pPr>
            <a:r>
              <a:rPr lang="en-US" sz="2400" b="1">
                <a:solidFill>
                  <a:prstClr val="black"/>
                </a:solidFill>
                <a:latin typeface="D-DIN"/>
              </a:rPr>
              <a:t>T</a:t>
            </a:r>
            <a:r>
              <a:rPr lang="en-US" sz="2400">
                <a:solidFill>
                  <a:prstClr val="black"/>
                </a:solidFill>
                <a:latin typeface="D-DIN"/>
              </a:rPr>
              <a:t>herefore = Reveal the solution</a:t>
            </a:r>
          </a:p>
          <a:p>
            <a:pPr algn="just" defTabSz="609630">
              <a:lnSpc>
                <a:spcPts val="3105"/>
              </a:lnSpc>
              <a:spcBef>
                <a:spcPct val="0"/>
              </a:spcBef>
            </a:pPr>
            <a:r>
              <a:rPr lang="en-US" sz="2400">
                <a:solidFill>
                  <a:prstClr val="black"/>
                </a:solidFill>
                <a:latin typeface="D-DIN"/>
              </a:rPr>
              <a:t>		Explain what your audience needs to overcome their problem	</a:t>
            </a:r>
          </a:p>
          <a:p>
            <a:pPr algn="just" defTabSz="609630">
              <a:lnSpc>
                <a:spcPts val="3105"/>
              </a:lnSpc>
              <a:spcBef>
                <a:spcPct val="0"/>
              </a:spcBef>
            </a:pPr>
            <a:endParaRPr lang="en-US" sz="2217">
              <a:solidFill>
                <a:srgbClr val="000000"/>
              </a:solidFill>
              <a:latin typeface="D-DIN"/>
            </a:endParaRPr>
          </a:p>
        </p:txBody>
      </p:sp>
    </p:spTree>
    <p:extLst>
      <p:ext uri="{BB962C8B-B14F-4D97-AF65-F5344CB8AC3E}">
        <p14:creationId xmlns:p14="http://schemas.microsoft.com/office/powerpoint/2010/main" val="243148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4" name="TextBox 4"/>
          <p:cNvSpPr txBox="1"/>
          <p:nvPr/>
        </p:nvSpPr>
        <p:spPr>
          <a:xfrm>
            <a:off x="1119233" y="505456"/>
            <a:ext cx="6384433" cy="656334"/>
          </a:xfrm>
          <a:prstGeom prst="rect">
            <a:avLst/>
          </a:prstGeom>
        </p:spPr>
        <p:txBody>
          <a:bodyPr lIns="0" tIns="0" rIns="0" bIns="0" rtlCol="0" anchor="t">
            <a:spAutoFit/>
          </a:bodyPr>
          <a:lstStyle/>
          <a:p>
            <a:pPr defTabSz="609630">
              <a:lnSpc>
                <a:spcPts val="5644"/>
              </a:lnSpc>
            </a:pPr>
            <a:r>
              <a:rPr lang="en-US" sz="4031">
                <a:solidFill>
                  <a:srgbClr val="3C8740"/>
                </a:solidFill>
                <a:latin typeface="Quincy CF"/>
              </a:rPr>
              <a:t>The ABT Method: </a:t>
            </a:r>
          </a:p>
        </p:txBody>
      </p:sp>
      <p:sp>
        <p:nvSpPr>
          <p:cNvPr id="9" name="Rectangle 1">
            <a:extLst>
              <a:ext uri="{FF2B5EF4-FFF2-40B4-BE49-F238E27FC236}">
                <a16:creationId xmlns:a16="http://schemas.microsoft.com/office/drawing/2014/main" id="{0125EE76-5299-3F9E-44D3-27B334E02645}"/>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12" name="TextBox 5">
            <a:extLst>
              <a:ext uri="{FF2B5EF4-FFF2-40B4-BE49-F238E27FC236}">
                <a16:creationId xmlns:a16="http://schemas.microsoft.com/office/drawing/2014/main" id="{A3537F34-69BC-4B05-9A7E-CAA9D34FF192}"/>
              </a:ext>
            </a:extLst>
          </p:cNvPr>
          <p:cNvSpPr txBox="1"/>
          <p:nvPr/>
        </p:nvSpPr>
        <p:spPr>
          <a:xfrm>
            <a:off x="1676400" y="2870200"/>
            <a:ext cx="984129" cy="397609"/>
          </a:xfrm>
          <a:prstGeom prst="rect">
            <a:avLst/>
          </a:prstGeom>
        </p:spPr>
        <p:txBody>
          <a:bodyPr wrap="square" lIns="0" tIns="0" rIns="0" bIns="0" rtlCol="0" anchor="t">
            <a:spAutoFit/>
          </a:bodyPr>
          <a:lstStyle/>
          <a:p>
            <a:pPr defTabSz="609630">
              <a:lnSpc>
                <a:spcPts val="3385"/>
              </a:lnSpc>
            </a:pPr>
            <a:r>
              <a:rPr lang="en-US" sz="2417">
                <a:solidFill>
                  <a:srgbClr val="54585A"/>
                </a:solidFill>
                <a:latin typeface="DIN OT"/>
              </a:rPr>
              <a:t>And</a:t>
            </a:r>
          </a:p>
        </p:txBody>
      </p:sp>
      <p:sp>
        <p:nvSpPr>
          <p:cNvPr id="13" name="TextBox 6">
            <a:extLst>
              <a:ext uri="{FF2B5EF4-FFF2-40B4-BE49-F238E27FC236}">
                <a16:creationId xmlns:a16="http://schemas.microsoft.com/office/drawing/2014/main" id="{14F747A8-509F-B60D-EAB1-BF7075FE0D15}"/>
              </a:ext>
            </a:extLst>
          </p:cNvPr>
          <p:cNvSpPr txBox="1"/>
          <p:nvPr/>
        </p:nvSpPr>
        <p:spPr>
          <a:xfrm>
            <a:off x="2455765" y="1538566"/>
            <a:ext cx="4963395" cy="3630481"/>
          </a:xfrm>
          <a:prstGeom prst="rect">
            <a:avLst/>
          </a:prstGeom>
        </p:spPr>
        <p:txBody>
          <a:bodyPr wrap="square" lIns="0" tIns="0" rIns="0" bIns="0" rtlCol="0" anchor="t">
            <a:spAutoFit/>
          </a:bodyPr>
          <a:lstStyle/>
          <a:p>
            <a:pPr defTabSz="609630">
              <a:lnSpc>
                <a:spcPct val="150000"/>
              </a:lnSpc>
            </a:pPr>
            <a:r>
              <a:rPr lang="en-US" sz="2667">
                <a:solidFill>
                  <a:srgbClr val="54585A"/>
                </a:solidFill>
                <a:latin typeface="YAE9lneubI0 0"/>
              </a:rPr>
              <a:t>Little Miss Muffet</a:t>
            </a:r>
          </a:p>
          <a:p>
            <a:pPr defTabSz="609630">
              <a:lnSpc>
                <a:spcPct val="150000"/>
              </a:lnSpc>
            </a:pPr>
            <a:r>
              <a:rPr lang="en-US" sz="2667">
                <a:solidFill>
                  <a:srgbClr val="54585A"/>
                </a:solidFill>
                <a:latin typeface="YAE9lneubI0 0"/>
              </a:rPr>
              <a:t>Sat on a tuffet,</a:t>
            </a:r>
          </a:p>
          <a:p>
            <a:pPr defTabSz="609630">
              <a:lnSpc>
                <a:spcPct val="150000"/>
              </a:lnSpc>
            </a:pPr>
            <a:r>
              <a:rPr lang="en-US" sz="2667">
                <a:solidFill>
                  <a:srgbClr val="54585A"/>
                </a:solidFill>
                <a:latin typeface="YAE9lneubI0 0"/>
              </a:rPr>
              <a:t>Eating her curds and whey.</a:t>
            </a:r>
          </a:p>
          <a:p>
            <a:pPr defTabSz="609630">
              <a:lnSpc>
                <a:spcPct val="150000"/>
              </a:lnSpc>
            </a:pPr>
            <a:r>
              <a:rPr lang="en-US" sz="2667">
                <a:solidFill>
                  <a:srgbClr val="54585A"/>
                </a:solidFill>
                <a:latin typeface="YAE9lneubI0 0"/>
              </a:rPr>
              <a:t>Along came a spider,</a:t>
            </a:r>
          </a:p>
          <a:p>
            <a:pPr defTabSz="609630">
              <a:lnSpc>
                <a:spcPct val="150000"/>
              </a:lnSpc>
            </a:pPr>
            <a:r>
              <a:rPr lang="en-US" sz="2667">
                <a:solidFill>
                  <a:srgbClr val="54585A"/>
                </a:solidFill>
                <a:latin typeface="YAE9lneubI0 0"/>
              </a:rPr>
              <a:t>Who sat down beside her,</a:t>
            </a:r>
          </a:p>
          <a:p>
            <a:pPr defTabSz="609630">
              <a:lnSpc>
                <a:spcPct val="150000"/>
              </a:lnSpc>
            </a:pPr>
            <a:r>
              <a:rPr lang="en-US" sz="2667">
                <a:solidFill>
                  <a:srgbClr val="54585A"/>
                </a:solidFill>
                <a:latin typeface="YAE9lneubI0 0"/>
              </a:rPr>
              <a:t>And frightened Miss Muffet away</a:t>
            </a:r>
            <a:r>
              <a:rPr lang="en-US" sz="1867">
                <a:solidFill>
                  <a:srgbClr val="54585A"/>
                </a:solidFill>
                <a:latin typeface="YAE9lneubI0 0"/>
              </a:rPr>
              <a:t>.</a:t>
            </a:r>
          </a:p>
        </p:txBody>
      </p:sp>
      <p:sp>
        <p:nvSpPr>
          <p:cNvPr id="14" name="TextBox 7">
            <a:extLst>
              <a:ext uri="{FF2B5EF4-FFF2-40B4-BE49-F238E27FC236}">
                <a16:creationId xmlns:a16="http://schemas.microsoft.com/office/drawing/2014/main" id="{4F648DD2-8101-7610-86D9-5EF637C270C1}"/>
              </a:ext>
            </a:extLst>
          </p:cNvPr>
          <p:cNvSpPr txBox="1"/>
          <p:nvPr/>
        </p:nvSpPr>
        <p:spPr>
          <a:xfrm>
            <a:off x="1676400" y="3484444"/>
            <a:ext cx="1016000" cy="397609"/>
          </a:xfrm>
          <a:prstGeom prst="rect">
            <a:avLst/>
          </a:prstGeom>
        </p:spPr>
        <p:txBody>
          <a:bodyPr wrap="square" lIns="0" tIns="0" rIns="0" bIns="0" rtlCol="0" anchor="t">
            <a:spAutoFit/>
          </a:bodyPr>
          <a:lstStyle/>
          <a:p>
            <a:pPr defTabSz="609630">
              <a:lnSpc>
                <a:spcPts val="3385"/>
              </a:lnSpc>
            </a:pPr>
            <a:r>
              <a:rPr lang="en-US" sz="2417">
                <a:solidFill>
                  <a:srgbClr val="54585A"/>
                </a:solidFill>
                <a:latin typeface="DIN OT"/>
              </a:rPr>
              <a:t>But</a:t>
            </a:r>
          </a:p>
        </p:txBody>
      </p:sp>
      <p:pic>
        <p:nvPicPr>
          <p:cNvPr id="19" name="Picture 18" descr="A cartoon of a child eating a spoon&#10;&#10;Description automatically generated">
            <a:extLst>
              <a:ext uri="{FF2B5EF4-FFF2-40B4-BE49-F238E27FC236}">
                <a16:creationId xmlns:a16="http://schemas.microsoft.com/office/drawing/2014/main" id="{27BB538F-ED1D-6192-5912-1E5776733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247" y="999805"/>
            <a:ext cx="4011517" cy="5035377"/>
          </a:xfrm>
          <a:prstGeom prst="rect">
            <a:avLst/>
          </a:prstGeom>
        </p:spPr>
      </p:pic>
      <p:sp>
        <p:nvSpPr>
          <p:cNvPr id="20" name="TextBox 7">
            <a:extLst>
              <a:ext uri="{FF2B5EF4-FFF2-40B4-BE49-F238E27FC236}">
                <a16:creationId xmlns:a16="http://schemas.microsoft.com/office/drawing/2014/main" id="{F3F94399-1F4F-9617-20F8-2C03DC4C985C}"/>
              </a:ext>
            </a:extLst>
          </p:cNvPr>
          <p:cNvSpPr txBox="1"/>
          <p:nvPr/>
        </p:nvSpPr>
        <p:spPr>
          <a:xfrm>
            <a:off x="705313" y="4709394"/>
            <a:ext cx="1541364" cy="397609"/>
          </a:xfrm>
          <a:prstGeom prst="rect">
            <a:avLst/>
          </a:prstGeom>
        </p:spPr>
        <p:txBody>
          <a:bodyPr wrap="square" lIns="0" tIns="0" rIns="0" bIns="0" rtlCol="0" anchor="t">
            <a:spAutoFit/>
          </a:bodyPr>
          <a:lstStyle/>
          <a:p>
            <a:pPr defTabSz="609630">
              <a:lnSpc>
                <a:spcPts val="3385"/>
              </a:lnSpc>
            </a:pPr>
            <a:r>
              <a:rPr lang="en-US" sz="2417">
                <a:solidFill>
                  <a:srgbClr val="54585A"/>
                </a:solidFill>
                <a:latin typeface="DIN OT"/>
              </a:rPr>
              <a:t>Therefore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4" name="TextBox 4"/>
          <p:cNvSpPr txBox="1"/>
          <p:nvPr/>
        </p:nvSpPr>
        <p:spPr>
          <a:xfrm>
            <a:off x="1119233" y="505456"/>
            <a:ext cx="6384433" cy="656334"/>
          </a:xfrm>
          <a:prstGeom prst="rect">
            <a:avLst/>
          </a:prstGeom>
        </p:spPr>
        <p:txBody>
          <a:bodyPr lIns="0" tIns="0" rIns="0" bIns="0" rtlCol="0" anchor="t">
            <a:spAutoFit/>
          </a:bodyPr>
          <a:lstStyle/>
          <a:p>
            <a:pPr defTabSz="609630">
              <a:lnSpc>
                <a:spcPts val="5644"/>
              </a:lnSpc>
            </a:pPr>
            <a:r>
              <a:rPr lang="en-US" sz="4031">
                <a:solidFill>
                  <a:srgbClr val="3C8740"/>
                </a:solidFill>
                <a:latin typeface="Quincy CF"/>
              </a:rPr>
              <a:t>The ABT Method: </a:t>
            </a:r>
          </a:p>
        </p:txBody>
      </p:sp>
      <p:sp>
        <p:nvSpPr>
          <p:cNvPr id="9" name="Rectangle 1">
            <a:extLst>
              <a:ext uri="{FF2B5EF4-FFF2-40B4-BE49-F238E27FC236}">
                <a16:creationId xmlns:a16="http://schemas.microsoft.com/office/drawing/2014/main" id="{0125EE76-5299-3F9E-44D3-27B334E02645}"/>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5" name="Picture 4" descr="A person in a suit&#10;&#10;Description automatically generated">
            <a:extLst>
              <a:ext uri="{FF2B5EF4-FFF2-40B4-BE49-F238E27FC236}">
                <a16:creationId xmlns:a16="http://schemas.microsoft.com/office/drawing/2014/main" id="{6FFD592B-863A-AE40-43DE-C4D570AC6731}"/>
              </a:ext>
            </a:extLst>
          </p:cNvPr>
          <p:cNvPicPr>
            <a:picLocks noChangeAspect="1"/>
          </p:cNvPicPr>
          <p:nvPr/>
        </p:nvPicPr>
        <p:blipFill rotWithShape="1">
          <a:blip r:embed="rId3">
            <a:extLst>
              <a:ext uri="{28A0092B-C50C-407E-A947-70E740481C1C}">
                <a14:useLocalDpi xmlns:a14="http://schemas.microsoft.com/office/drawing/2010/main" val="0"/>
              </a:ext>
            </a:extLst>
          </a:blip>
          <a:srcRect t="3523"/>
          <a:stretch/>
        </p:blipFill>
        <p:spPr>
          <a:xfrm>
            <a:off x="2108200" y="1244601"/>
            <a:ext cx="7975600" cy="5509335"/>
          </a:xfrm>
          <a:prstGeom prst="rect">
            <a:avLst/>
          </a:prstGeom>
        </p:spPr>
      </p:pic>
    </p:spTree>
    <p:extLst>
      <p:ext uri="{BB962C8B-B14F-4D97-AF65-F5344CB8AC3E}">
        <p14:creationId xmlns:p14="http://schemas.microsoft.com/office/powerpoint/2010/main" val="759381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4" name="TextBox 4"/>
          <p:cNvSpPr txBox="1"/>
          <p:nvPr/>
        </p:nvSpPr>
        <p:spPr>
          <a:xfrm>
            <a:off x="1119233" y="505456"/>
            <a:ext cx="6384433" cy="656334"/>
          </a:xfrm>
          <a:prstGeom prst="rect">
            <a:avLst/>
          </a:prstGeom>
        </p:spPr>
        <p:txBody>
          <a:bodyPr lIns="0" tIns="0" rIns="0" bIns="0" rtlCol="0" anchor="t">
            <a:spAutoFit/>
          </a:bodyPr>
          <a:lstStyle/>
          <a:p>
            <a:pPr defTabSz="609630">
              <a:lnSpc>
                <a:spcPts val="5644"/>
              </a:lnSpc>
            </a:pPr>
            <a:r>
              <a:rPr lang="en-US" sz="4031">
                <a:solidFill>
                  <a:srgbClr val="3C8740"/>
                </a:solidFill>
                <a:latin typeface="Quincy CF"/>
              </a:rPr>
              <a:t>The ABT Method: </a:t>
            </a:r>
          </a:p>
        </p:txBody>
      </p:sp>
      <p:sp>
        <p:nvSpPr>
          <p:cNvPr id="9" name="Rectangle 1">
            <a:extLst>
              <a:ext uri="{FF2B5EF4-FFF2-40B4-BE49-F238E27FC236}">
                <a16:creationId xmlns:a16="http://schemas.microsoft.com/office/drawing/2014/main" id="{0125EE76-5299-3F9E-44D3-27B334E02645}"/>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6" name="Picture 5" descr="A person and a child riding a bike&#10;&#10;Description automatically generated">
            <a:extLst>
              <a:ext uri="{FF2B5EF4-FFF2-40B4-BE49-F238E27FC236}">
                <a16:creationId xmlns:a16="http://schemas.microsoft.com/office/drawing/2014/main" id="{824B8657-CBA5-AE4B-870E-801BB2799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95400"/>
            <a:ext cx="7315200" cy="5358384"/>
          </a:xfrm>
          <a:prstGeom prst="rect">
            <a:avLst/>
          </a:prstGeom>
        </p:spPr>
      </p:pic>
    </p:spTree>
    <p:extLst>
      <p:ext uri="{BB962C8B-B14F-4D97-AF65-F5344CB8AC3E}">
        <p14:creationId xmlns:p14="http://schemas.microsoft.com/office/powerpoint/2010/main" val="2904641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CF19E"/>
        </a:solidFill>
        <a:effectLst/>
      </p:bgPr>
    </p:bg>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6" name="TextBox 6"/>
          <p:cNvSpPr txBox="1"/>
          <p:nvPr/>
        </p:nvSpPr>
        <p:spPr>
          <a:xfrm>
            <a:off x="1165938" y="482083"/>
            <a:ext cx="10721262" cy="691023"/>
          </a:xfrm>
          <a:prstGeom prst="rect">
            <a:avLst/>
          </a:prstGeom>
        </p:spPr>
        <p:txBody>
          <a:bodyPr wrap="square" lIns="0" tIns="0" rIns="0" bIns="0" rtlCol="0" anchor="t">
            <a:spAutoFit/>
          </a:bodyPr>
          <a:lstStyle/>
          <a:p>
            <a:pPr defTabSz="609630">
              <a:lnSpc>
                <a:spcPts val="5924"/>
              </a:lnSpc>
            </a:pPr>
            <a:r>
              <a:rPr lang="en-US" sz="4231">
                <a:solidFill>
                  <a:prstClr val="black">
                    <a:lumMod val="65000"/>
                    <a:lumOff val="35000"/>
                  </a:prstClr>
                </a:solidFill>
                <a:latin typeface="Quincy CF"/>
              </a:rPr>
              <a:t>Build Your Story</a:t>
            </a:r>
          </a:p>
        </p:txBody>
      </p:sp>
      <p:sp>
        <p:nvSpPr>
          <p:cNvPr id="7" name="TextBox 7"/>
          <p:cNvSpPr txBox="1"/>
          <p:nvPr/>
        </p:nvSpPr>
        <p:spPr>
          <a:xfrm>
            <a:off x="1270000" y="2344868"/>
            <a:ext cx="3253662" cy="474553"/>
          </a:xfrm>
          <a:prstGeom prst="rect">
            <a:avLst/>
          </a:prstGeom>
        </p:spPr>
        <p:txBody>
          <a:bodyPr wrap="square" lIns="0" tIns="0" rIns="0" bIns="0" rtlCol="0" anchor="t">
            <a:spAutoFit/>
          </a:bodyPr>
          <a:lstStyle/>
          <a:p>
            <a:pPr defTabSz="609630">
              <a:lnSpc>
                <a:spcPts val="3980"/>
              </a:lnSpc>
            </a:pPr>
            <a:r>
              <a:rPr lang="en-US" sz="2653">
                <a:solidFill>
                  <a:srgbClr val="54585A"/>
                </a:solidFill>
                <a:latin typeface="D-DIN"/>
              </a:rPr>
              <a:t>Set the scene</a:t>
            </a:r>
          </a:p>
        </p:txBody>
      </p:sp>
      <p:sp>
        <p:nvSpPr>
          <p:cNvPr id="8" name="TextBox 8"/>
          <p:cNvSpPr txBox="1"/>
          <p:nvPr/>
        </p:nvSpPr>
        <p:spPr>
          <a:xfrm>
            <a:off x="5613400" y="2514600"/>
            <a:ext cx="965200" cy="406522"/>
          </a:xfrm>
          <a:prstGeom prst="rect">
            <a:avLst/>
          </a:prstGeom>
        </p:spPr>
        <p:txBody>
          <a:bodyPr wrap="square" lIns="0" tIns="0" rIns="0" bIns="0" rtlCol="0" anchor="t">
            <a:spAutoFit/>
          </a:bodyPr>
          <a:lstStyle/>
          <a:p>
            <a:pPr algn="just" defTabSz="609630">
              <a:lnSpc>
                <a:spcPts val="3105"/>
              </a:lnSpc>
              <a:spcBef>
                <a:spcPct val="0"/>
              </a:spcBef>
            </a:pPr>
            <a:r>
              <a:rPr lang="en-US" sz="3200" b="1">
                <a:solidFill>
                  <a:prstClr val="black"/>
                </a:solidFill>
                <a:latin typeface="D-DIN"/>
              </a:rPr>
              <a:t>And</a:t>
            </a:r>
            <a:endParaRPr lang="en-US" sz="2217">
              <a:solidFill>
                <a:srgbClr val="000000"/>
              </a:solidFill>
              <a:latin typeface="D-DIN"/>
            </a:endParaRPr>
          </a:p>
        </p:txBody>
      </p:sp>
      <p:cxnSp>
        <p:nvCxnSpPr>
          <p:cNvPr id="10" name="Straight Connector 9">
            <a:extLst>
              <a:ext uri="{FF2B5EF4-FFF2-40B4-BE49-F238E27FC236}">
                <a16:creationId xmlns:a16="http://schemas.microsoft.com/office/drawing/2014/main" id="{4F1D3B51-BB02-5AD2-C046-866C04BE47BF}"/>
              </a:ext>
            </a:extLst>
          </p:cNvPr>
          <p:cNvCxnSpPr>
            <a:cxnSpLocks/>
          </p:cNvCxnSpPr>
          <p:nvPr/>
        </p:nvCxnSpPr>
        <p:spPr>
          <a:xfrm>
            <a:off x="1165938" y="2819400"/>
            <a:ext cx="4117262" cy="0"/>
          </a:xfrm>
          <a:prstGeom prst="line">
            <a:avLst/>
          </a:prstGeom>
          <a:ln w="44450">
            <a:solidFill>
              <a:srgbClr val="3C874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AE62DBB0-B942-58BC-D622-AF218561C5CE}"/>
              </a:ext>
            </a:extLst>
          </p:cNvPr>
          <p:cNvCxnSpPr>
            <a:cxnSpLocks/>
          </p:cNvCxnSpPr>
          <p:nvPr/>
        </p:nvCxnSpPr>
        <p:spPr>
          <a:xfrm>
            <a:off x="6705600" y="2819400"/>
            <a:ext cx="4117262" cy="0"/>
          </a:xfrm>
          <a:prstGeom prst="line">
            <a:avLst/>
          </a:prstGeom>
          <a:ln w="44450">
            <a:solidFill>
              <a:srgbClr val="3C8740"/>
            </a:solidFill>
          </a:ln>
        </p:spPr>
        <p:style>
          <a:lnRef idx="3">
            <a:schemeClr val="dk1"/>
          </a:lnRef>
          <a:fillRef idx="0">
            <a:schemeClr val="dk1"/>
          </a:fillRef>
          <a:effectRef idx="2">
            <a:schemeClr val="dk1"/>
          </a:effectRef>
          <a:fontRef idx="minor">
            <a:schemeClr val="tx1"/>
          </a:fontRef>
        </p:style>
      </p:cxnSp>
      <p:sp>
        <p:nvSpPr>
          <p:cNvPr id="14" name="TextBox 7">
            <a:extLst>
              <a:ext uri="{FF2B5EF4-FFF2-40B4-BE49-F238E27FC236}">
                <a16:creationId xmlns:a16="http://schemas.microsoft.com/office/drawing/2014/main" id="{D81BE63F-D491-CDF6-BF48-A152F3A81FA8}"/>
              </a:ext>
            </a:extLst>
          </p:cNvPr>
          <p:cNvSpPr txBox="1"/>
          <p:nvPr/>
        </p:nvSpPr>
        <p:spPr>
          <a:xfrm>
            <a:off x="6715760" y="2344868"/>
            <a:ext cx="3253662" cy="474553"/>
          </a:xfrm>
          <a:prstGeom prst="rect">
            <a:avLst/>
          </a:prstGeom>
        </p:spPr>
        <p:txBody>
          <a:bodyPr wrap="square" lIns="0" tIns="0" rIns="0" bIns="0" rtlCol="0" anchor="t">
            <a:spAutoFit/>
          </a:bodyPr>
          <a:lstStyle/>
          <a:p>
            <a:pPr defTabSz="609630">
              <a:lnSpc>
                <a:spcPts val="3980"/>
              </a:lnSpc>
            </a:pPr>
            <a:r>
              <a:rPr lang="en-US" sz="2653">
                <a:solidFill>
                  <a:srgbClr val="54585A"/>
                </a:solidFill>
                <a:latin typeface="D-DIN"/>
              </a:rPr>
              <a:t>Agreement statement</a:t>
            </a:r>
          </a:p>
        </p:txBody>
      </p:sp>
      <p:cxnSp>
        <p:nvCxnSpPr>
          <p:cNvPr id="15" name="Straight Connector 14">
            <a:extLst>
              <a:ext uri="{FF2B5EF4-FFF2-40B4-BE49-F238E27FC236}">
                <a16:creationId xmlns:a16="http://schemas.microsoft.com/office/drawing/2014/main" id="{17282E01-E9BD-2050-D6EB-FC9BD323C304}"/>
              </a:ext>
            </a:extLst>
          </p:cNvPr>
          <p:cNvCxnSpPr>
            <a:cxnSpLocks/>
          </p:cNvCxnSpPr>
          <p:nvPr/>
        </p:nvCxnSpPr>
        <p:spPr>
          <a:xfrm>
            <a:off x="1778000" y="4038600"/>
            <a:ext cx="9044862" cy="0"/>
          </a:xfrm>
          <a:prstGeom prst="line">
            <a:avLst/>
          </a:prstGeom>
          <a:ln w="44450">
            <a:solidFill>
              <a:srgbClr val="3C8740"/>
            </a:solidFill>
          </a:ln>
        </p:spPr>
        <p:style>
          <a:lnRef idx="3">
            <a:schemeClr val="dk1"/>
          </a:lnRef>
          <a:fillRef idx="0">
            <a:schemeClr val="dk1"/>
          </a:fillRef>
          <a:effectRef idx="2">
            <a:schemeClr val="dk1"/>
          </a:effectRef>
          <a:fontRef idx="minor">
            <a:schemeClr val="tx1"/>
          </a:fontRef>
        </p:style>
      </p:cxnSp>
      <p:sp>
        <p:nvSpPr>
          <p:cNvPr id="17" name="TextBox 8">
            <a:extLst>
              <a:ext uri="{FF2B5EF4-FFF2-40B4-BE49-F238E27FC236}">
                <a16:creationId xmlns:a16="http://schemas.microsoft.com/office/drawing/2014/main" id="{2586226F-2E00-5D25-4DAC-5667E6F3F897}"/>
              </a:ext>
            </a:extLst>
          </p:cNvPr>
          <p:cNvSpPr txBox="1"/>
          <p:nvPr/>
        </p:nvSpPr>
        <p:spPr>
          <a:xfrm>
            <a:off x="886538" y="3798183"/>
            <a:ext cx="965200" cy="406522"/>
          </a:xfrm>
          <a:prstGeom prst="rect">
            <a:avLst/>
          </a:prstGeom>
        </p:spPr>
        <p:txBody>
          <a:bodyPr wrap="square" lIns="0" tIns="0" rIns="0" bIns="0" rtlCol="0" anchor="t">
            <a:spAutoFit/>
          </a:bodyPr>
          <a:lstStyle/>
          <a:p>
            <a:pPr algn="just" defTabSz="609630">
              <a:lnSpc>
                <a:spcPts val="3105"/>
              </a:lnSpc>
              <a:spcBef>
                <a:spcPct val="0"/>
              </a:spcBef>
            </a:pPr>
            <a:r>
              <a:rPr lang="en-US" sz="3200" b="1">
                <a:solidFill>
                  <a:prstClr val="black"/>
                </a:solidFill>
                <a:latin typeface="D-DIN"/>
              </a:rPr>
              <a:t>But</a:t>
            </a:r>
            <a:endParaRPr lang="en-US" sz="2217">
              <a:solidFill>
                <a:srgbClr val="000000"/>
              </a:solidFill>
              <a:latin typeface="D-DIN"/>
            </a:endParaRPr>
          </a:p>
        </p:txBody>
      </p:sp>
      <p:sp>
        <p:nvSpPr>
          <p:cNvPr id="18" name="TextBox 8">
            <a:extLst>
              <a:ext uri="{FF2B5EF4-FFF2-40B4-BE49-F238E27FC236}">
                <a16:creationId xmlns:a16="http://schemas.microsoft.com/office/drawing/2014/main" id="{760AC066-AD28-8358-B37A-A0406F793856}"/>
              </a:ext>
            </a:extLst>
          </p:cNvPr>
          <p:cNvSpPr txBox="1"/>
          <p:nvPr/>
        </p:nvSpPr>
        <p:spPr>
          <a:xfrm>
            <a:off x="886538" y="4912498"/>
            <a:ext cx="1704262" cy="406522"/>
          </a:xfrm>
          <a:prstGeom prst="rect">
            <a:avLst/>
          </a:prstGeom>
        </p:spPr>
        <p:txBody>
          <a:bodyPr wrap="square" lIns="0" tIns="0" rIns="0" bIns="0" rtlCol="0" anchor="t">
            <a:spAutoFit/>
          </a:bodyPr>
          <a:lstStyle/>
          <a:p>
            <a:pPr algn="just" defTabSz="609630">
              <a:lnSpc>
                <a:spcPts val="3105"/>
              </a:lnSpc>
              <a:spcBef>
                <a:spcPct val="0"/>
              </a:spcBef>
            </a:pPr>
            <a:r>
              <a:rPr lang="en-US" sz="3200" b="1">
                <a:solidFill>
                  <a:prstClr val="black"/>
                </a:solidFill>
                <a:latin typeface="D-DIN"/>
              </a:rPr>
              <a:t>Therefore</a:t>
            </a:r>
            <a:endParaRPr lang="en-US" sz="2217">
              <a:solidFill>
                <a:srgbClr val="000000"/>
              </a:solidFill>
              <a:latin typeface="D-DIN"/>
            </a:endParaRPr>
          </a:p>
        </p:txBody>
      </p:sp>
      <p:cxnSp>
        <p:nvCxnSpPr>
          <p:cNvPr id="19" name="Straight Connector 18">
            <a:extLst>
              <a:ext uri="{FF2B5EF4-FFF2-40B4-BE49-F238E27FC236}">
                <a16:creationId xmlns:a16="http://schemas.microsoft.com/office/drawing/2014/main" id="{54E1863E-5D81-F5B4-A3EA-D47D6A434893}"/>
              </a:ext>
            </a:extLst>
          </p:cNvPr>
          <p:cNvCxnSpPr>
            <a:cxnSpLocks/>
          </p:cNvCxnSpPr>
          <p:nvPr/>
        </p:nvCxnSpPr>
        <p:spPr>
          <a:xfrm>
            <a:off x="2692400" y="5207000"/>
            <a:ext cx="8130462" cy="0"/>
          </a:xfrm>
          <a:prstGeom prst="line">
            <a:avLst/>
          </a:prstGeom>
          <a:ln w="44450">
            <a:solidFill>
              <a:srgbClr val="3C8740"/>
            </a:solidFill>
          </a:ln>
        </p:spPr>
        <p:style>
          <a:lnRef idx="3">
            <a:schemeClr val="dk1"/>
          </a:lnRef>
          <a:fillRef idx="0">
            <a:schemeClr val="dk1"/>
          </a:fillRef>
          <a:effectRef idx="2">
            <a:schemeClr val="dk1"/>
          </a:effectRef>
          <a:fontRef idx="minor">
            <a:schemeClr val="tx1"/>
          </a:fontRef>
        </p:style>
      </p:cxnSp>
      <p:sp>
        <p:nvSpPr>
          <p:cNvPr id="21" name="TextBox 7">
            <a:extLst>
              <a:ext uri="{FF2B5EF4-FFF2-40B4-BE49-F238E27FC236}">
                <a16:creationId xmlns:a16="http://schemas.microsoft.com/office/drawing/2014/main" id="{026C7B89-AD3A-949C-7C3E-6EC5BA787F99}"/>
              </a:ext>
            </a:extLst>
          </p:cNvPr>
          <p:cNvSpPr txBox="1"/>
          <p:nvPr/>
        </p:nvSpPr>
        <p:spPr>
          <a:xfrm>
            <a:off x="1851738" y="3560916"/>
            <a:ext cx="3253662" cy="474553"/>
          </a:xfrm>
          <a:prstGeom prst="rect">
            <a:avLst/>
          </a:prstGeom>
        </p:spPr>
        <p:txBody>
          <a:bodyPr wrap="square" lIns="0" tIns="0" rIns="0" bIns="0" rtlCol="0" anchor="t">
            <a:spAutoFit/>
          </a:bodyPr>
          <a:lstStyle/>
          <a:p>
            <a:pPr defTabSz="609630">
              <a:lnSpc>
                <a:spcPts val="3980"/>
              </a:lnSpc>
            </a:pPr>
            <a:r>
              <a:rPr lang="en-US" sz="2653">
                <a:solidFill>
                  <a:srgbClr val="54585A"/>
                </a:solidFill>
                <a:latin typeface="D-DIN"/>
              </a:rPr>
              <a:t>Problem statement</a:t>
            </a:r>
          </a:p>
        </p:txBody>
      </p:sp>
      <p:sp>
        <p:nvSpPr>
          <p:cNvPr id="22" name="TextBox 7">
            <a:extLst>
              <a:ext uri="{FF2B5EF4-FFF2-40B4-BE49-F238E27FC236}">
                <a16:creationId xmlns:a16="http://schemas.microsoft.com/office/drawing/2014/main" id="{C7442493-91F5-E979-E051-9CFD048B9391}"/>
              </a:ext>
            </a:extLst>
          </p:cNvPr>
          <p:cNvSpPr txBox="1"/>
          <p:nvPr/>
        </p:nvSpPr>
        <p:spPr>
          <a:xfrm>
            <a:off x="2842338" y="4703752"/>
            <a:ext cx="3253662" cy="474553"/>
          </a:xfrm>
          <a:prstGeom prst="rect">
            <a:avLst/>
          </a:prstGeom>
        </p:spPr>
        <p:txBody>
          <a:bodyPr wrap="square" lIns="0" tIns="0" rIns="0" bIns="0" rtlCol="0" anchor="t">
            <a:spAutoFit/>
          </a:bodyPr>
          <a:lstStyle/>
          <a:p>
            <a:pPr defTabSz="609630">
              <a:lnSpc>
                <a:spcPts val="3980"/>
              </a:lnSpc>
            </a:pPr>
            <a:r>
              <a:rPr lang="en-US" sz="2653">
                <a:solidFill>
                  <a:srgbClr val="54585A"/>
                </a:solidFill>
                <a:latin typeface="D-DIN"/>
              </a:rPr>
              <a:t>Solution</a:t>
            </a:r>
          </a:p>
        </p:txBody>
      </p:sp>
    </p:spTree>
    <p:extLst>
      <p:ext uri="{BB962C8B-B14F-4D97-AF65-F5344CB8AC3E}">
        <p14:creationId xmlns:p14="http://schemas.microsoft.com/office/powerpoint/2010/main" val="7491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6" t="-37279" r="-3682" b="-106228"/>
            </a:stretch>
          </a:blipFill>
        </p:spPr>
        <p:txBody>
          <a:bodyPr/>
          <a:lstStyle/>
          <a:p>
            <a:pPr defTabSz="609630"/>
            <a:endParaRPr lang="en-US" sz="1200">
              <a:solidFill>
                <a:prstClr val="black"/>
              </a:solidFill>
              <a:latin typeface="Calibri"/>
            </a:endParaRPr>
          </a:p>
        </p:txBody>
      </p:sp>
      <p:sp>
        <p:nvSpPr>
          <p:cNvPr id="3" name="Freeform 3"/>
          <p:cNvSpPr/>
          <p:nvPr/>
        </p:nvSpPr>
        <p:spPr>
          <a:xfrm>
            <a:off x="-276317" y="1027186"/>
            <a:ext cx="1924233" cy="2206455"/>
          </a:xfrm>
          <a:custGeom>
            <a:avLst/>
            <a:gdLst/>
            <a:ahLst/>
            <a:cxnLst/>
            <a:rect l="l" t="t" r="r" b="b"/>
            <a:pathLst>
              <a:path w="2886350" h="3309682">
                <a:moveTo>
                  <a:pt x="0" y="0"/>
                </a:moveTo>
                <a:lnTo>
                  <a:pt x="2886350" y="0"/>
                </a:lnTo>
                <a:lnTo>
                  <a:pt x="2886350" y="3309682"/>
                </a:lnTo>
                <a:lnTo>
                  <a:pt x="0" y="330968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AutoShape 4"/>
          <p:cNvSpPr/>
          <p:nvPr/>
        </p:nvSpPr>
        <p:spPr>
          <a:xfrm>
            <a:off x="1647987" y="3249516"/>
            <a:ext cx="7148215" cy="31750"/>
          </a:xfrm>
          <a:prstGeom prst="line">
            <a:avLst/>
          </a:prstGeom>
          <a:ln w="47625" cap="flat">
            <a:solidFill>
              <a:srgbClr val="81BCCA"/>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5" name="TextBox 5"/>
          <p:cNvSpPr txBox="1"/>
          <p:nvPr/>
        </p:nvSpPr>
        <p:spPr>
          <a:xfrm>
            <a:off x="1647917" y="2009764"/>
            <a:ext cx="9087327" cy="1041311"/>
          </a:xfrm>
          <a:prstGeom prst="rect">
            <a:avLst/>
          </a:prstGeom>
        </p:spPr>
        <p:txBody>
          <a:bodyPr lIns="0" tIns="0" rIns="0" bIns="0" rtlCol="0" anchor="t">
            <a:spAutoFit/>
          </a:bodyPr>
          <a:lstStyle/>
          <a:p>
            <a:pPr defTabSz="609630">
              <a:lnSpc>
                <a:spcPts val="8882"/>
              </a:lnSpc>
            </a:pPr>
            <a:r>
              <a:rPr lang="en-US" sz="6344">
                <a:solidFill>
                  <a:srgbClr val="FFFFFF"/>
                </a:solidFill>
                <a:latin typeface="Quincy CF"/>
              </a:rPr>
              <a:t>Sharing Your Story</a:t>
            </a:r>
          </a:p>
        </p:txBody>
      </p:sp>
    </p:spTree>
    <p:extLst>
      <p:ext uri="{BB962C8B-B14F-4D97-AF65-F5344CB8AC3E}">
        <p14:creationId xmlns:p14="http://schemas.microsoft.com/office/powerpoint/2010/main" val="4204197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DEE5"/>
        </a:solidFill>
        <a:effectLst/>
      </p:bgPr>
    </p:bg>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6" name="TextBox 6"/>
          <p:cNvSpPr txBox="1"/>
          <p:nvPr/>
        </p:nvSpPr>
        <p:spPr>
          <a:xfrm>
            <a:off x="1180670" y="345742"/>
            <a:ext cx="7506130" cy="691023"/>
          </a:xfrm>
          <a:prstGeom prst="rect">
            <a:avLst/>
          </a:prstGeom>
        </p:spPr>
        <p:txBody>
          <a:bodyPr wrap="square" lIns="0" tIns="0" rIns="0" bIns="0" rtlCol="0" anchor="t">
            <a:spAutoFit/>
          </a:bodyPr>
          <a:lstStyle/>
          <a:p>
            <a:pPr defTabSz="609630">
              <a:lnSpc>
                <a:spcPts val="5924"/>
              </a:lnSpc>
            </a:pPr>
            <a:r>
              <a:rPr lang="en-US" sz="4231">
                <a:solidFill>
                  <a:srgbClr val="FFFFFF"/>
                </a:solidFill>
                <a:latin typeface="Quincy CF"/>
              </a:rPr>
              <a:t>Share Your Story</a:t>
            </a:r>
          </a:p>
        </p:txBody>
      </p:sp>
      <p:sp>
        <p:nvSpPr>
          <p:cNvPr id="7" name="Freeform 3"/>
          <p:cNvSpPr/>
          <p:nvPr/>
        </p:nvSpPr>
        <p:spPr>
          <a:xfrm>
            <a:off x="609600" y="1760855"/>
            <a:ext cx="4009267" cy="3536549"/>
          </a:xfrm>
          <a:custGeom>
            <a:avLst/>
            <a:gdLst/>
            <a:ahLst/>
            <a:cxnLst/>
            <a:rect l="l" t="t" r="r" b="b"/>
            <a:pathLst>
              <a:path w="6013900" h="5304824">
                <a:moveTo>
                  <a:pt x="0" y="0"/>
                </a:moveTo>
                <a:lnTo>
                  <a:pt x="6013900" y="0"/>
                </a:lnTo>
                <a:lnTo>
                  <a:pt x="6013900" y="5304824"/>
                </a:lnTo>
                <a:lnTo>
                  <a:pt x="0" y="5304824"/>
                </a:lnTo>
                <a:lnTo>
                  <a:pt x="0" y="0"/>
                </a:lnTo>
                <a:close/>
              </a:path>
            </a:pathLst>
          </a:custGeom>
          <a:blipFill>
            <a:blip r:embed="rId3"/>
            <a:stretch>
              <a:fillRect l="-16198" r="-16198"/>
            </a:stretch>
          </a:blipFill>
        </p:spPr>
        <p:txBody>
          <a:bodyPr/>
          <a:lstStyle/>
          <a:p>
            <a:pPr defTabSz="609630"/>
            <a:endParaRPr lang="en-US" sz="1200">
              <a:solidFill>
                <a:prstClr val="black"/>
              </a:solidFill>
              <a:latin typeface="Calibri"/>
            </a:endParaRPr>
          </a:p>
        </p:txBody>
      </p:sp>
      <p:sp>
        <p:nvSpPr>
          <p:cNvPr id="8" name="TextBox 5">
            <a:extLst>
              <a:ext uri="{FF2B5EF4-FFF2-40B4-BE49-F238E27FC236}">
                <a16:creationId xmlns:a16="http://schemas.microsoft.com/office/drawing/2014/main" id="{C3C64795-CD31-4834-1C7E-57EA1FD9745A}"/>
              </a:ext>
            </a:extLst>
          </p:cNvPr>
          <p:cNvSpPr txBox="1"/>
          <p:nvPr/>
        </p:nvSpPr>
        <p:spPr>
          <a:xfrm>
            <a:off x="5537201" y="1537996"/>
            <a:ext cx="6045200" cy="3156057"/>
          </a:xfrm>
          <a:prstGeom prst="rect">
            <a:avLst/>
          </a:prstGeom>
        </p:spPr>
        <p:txBody>
          <a:bodyPr wrap="square" lIns="0" tIns="0" rIns="0" bIns="0" rtlCol="0" anchor="t">
            <a:spAutoFit/>
          </a:bodyPr>
          <a:lstStyle/>
          <a:p>
            <a:pPr defTabSz="609630">
              <a:lnSpc>
                <a:spcPts val="3105"/>
              </a:lnSpc>
            </a:pPr>
            <a:r>
              <a:rPr lang="en-US" sz="2217">
                <a:solidFill>
                  <a:srgbClr val="000000"/>
                </a:solidFill>
                <a:latin typeface="DIN OT"/>
              </a:rPr>
              <a:t>Online</a:t>
            </a:r>
          </a:p>
          <a:p>
            <a:pPr defTabSz="609630">
              <a:lnSpc>
                <a:spcPts val="3105"/>
              </a:lnSpc>
              <a:spcBef>
                <a:spcPct val="0"/>
              </a:spcBef>
            </a:pPr>
            <a:r>
              <a:rPr lang="en-US" sz="2217">
                <a:solidFill>
                  <a:srgbClr val="000000"/>
                </a:solidFill>
                <a:latin typeface="D-DIN"/>
              </a:rPr>
              <a:t>	Website, Blog, Social Media, Digital Ads, Radio</a:t>
            </a:r>
          </a:p>
          <a:p>
            <a:pPr defTabSz="609630">
              <a:lnSpc>
                <a:spcPts val="3105"/>
              </a:lnSpc>
              <a:spcBef>
                <a:spcPct val="0"/>
              </a:spcBef>
            </a:pPr>
            <a:endParaRPr lang="en-US" sz="2217">
              <a:solidFill>
                <a:srgbClr val="000000"/>
              </a:solidFill>
              <a:latin typeface="D-DIN"/>
            </a:endParaRPr>
          </a:p>
          <a:p>
            <a:pPr defTabSz="609630">
              <a:lnSpc>
                <a:spcPts val="3105"/>
              </a:lnSpc>
              <a:spcBef>
                <a:spcPct val="0"/>
              </a:spcBef>
            </a:pPr>
            <a:r>
              <a:rPr lang="en-US" sz="2217">
                <a:solidFill>
                  <a:srgbClr val="000000"/>
                </a:solidFill>
                <a:latin typeface="DIN OT"/>
              </a:rPr>
              <a:t>Analogue </a:t>
            </a:r>
          </a:p>
          <a:p>
            <a:pPr defTabSz="609630">
              <a:lnSpc>
                <a:spcPts val="3105"/>
              </a:lnSpc>
              <a:spcBef>
                <a:spcPct val="0"/>
              </a:spcBef>
            </a:pPr>
            <a:r>
              <a:rPr lang="en-US" sz="2217">
                <a:solidFill>
                  <a:srgbClr val="000000"/>
                </a:solidFill>
                <a:latin typeface="D-DIN"/>
              </a:rPr>
              <a:t>	Print Publications, Radio, PR, Signage </a:t>
            </a:r>
          </a:p>
          <a:p>
            <a:pPr defTabSz="609630">
              <a:lnSpc>
                <a:spcPts val="3105"/>
              </a:lnSpc>
              <a:spcBef>
                <a:spcPct val="0"/>
              </a:spcBef>
            </a:pPr>
            <a:r>
              <a:rPr lang="en-US" sz="2217">
                <a:solidFill>
                  <a:srgbClr val="000000"/>
                </a:solidFill>
                <a:latin typeface="DIN OT"/>
              </a:rPr>
              <a:t>In-Person</a:t>
            </a:r>
          </a:p>
          <a:p>
            <a:pPr marL="609630" lvl="2" defTabSz="609630">
              <a:lnSpc>
                <a:spcPts val="3105"/>
              </a:lnSpc>
              <a:spcBef>
                <a:spcPct val="0"/>
              </a:spcBef>
            </a:pPr>
            <a:r>
              <a:rPr lang="en-US" sz="2217">
                <a:solidFill>
                  <a:srgbClr val="000000"/>
                </a:solidFill>
                <a:latin typeface="D-DIN"/>
              </a:rPr>
              <a:t>Farmers Market, Industry Meetings/Events</a:t>
            </a:r>
          </a:p>
          <a:p>
            <a:pPr defTabSz="609630">
              <a:lnSpc>
                <a:spcPts val="3105"/>
              </a:lnSpc>
              <a:spcBef>
                <a:spcPct val="0"/>
              </a:spcBef>
            </a:pPr>
            <a:endParaRPr lang="en-US" sz="2217">
              <a:solidFill>
                <a:srgbClr val="000000"/>
              </a:solidFill>
              <a:latin typeface="D-D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omputer&#10;&#10;Description automatically generated">
            <a:extLst>
              <a:ext uri="{FF2B5EF4-FFF2-40B4-BE49-F238E27FC236}">
                <a16:creationId xmlns:a16="http://schemas.microsoft.com/office/drawing/2014/main" id="{D6CE10EF-664E-136B-D5D1-9F9184D07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 y="-41988"/>
            <a:ext cx="12535208" cy="7049278"/>
          </a:xfrm>
          <a:prstGeom prst="rect">
            <a:avLst/>
          </a:prstGeom>
        </p:spPr>
      </p:pic>
    </p:spTree>
    <p:extLst>
      <p:ext uri="{BB962C8B-B14F-4D97-AF65-F5344CB8AC3E}">
        <p14:creationId xmlns:p14="http://schemas.microsoft.com/office/powerpoint/2010/main" val="3418177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42" r="-8404" b="-41685"/>
            </a:stretch>
          </a:blipFill>
        </p:spPr>
        <p:txBody>
          <a:bodyPr/>
          <a:lstStyle/>
          <a:p>
            <a:pPr defTabSz="609630"/>
            <a:endParaRPr lang="en-US" sz="1200">
              <a:solidFill>
                <a:prstClr val="black"/>
              </a:solidFill>
              <a:latin typeface="Calibri"/>
            </a:endParaRPr>
          </a:p>
        </p:txBody>
      </p:sp>
      <p:sp>
        <p:nvSpPr>
          <p:cNvPr id="3" name="AutoShape 3"/>
          <p:cNvSpPr/>
          <p:nvPr/>
        </p:nvSpPr>
        <p:spPr>
          <a:xfrm>
            <a:off x="2223780" y="3352800"/>
            <a:ext cx="5171728" cy="0"/>
          </a:xfrm>
          <a:prstGeom prst="line">
            <a:avLst/>
          </a:prstGeom>
          <a:ln w="47625" cap="flat">
            <a:solidFill>
              <a:srgbClr val="81BCCA"/>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2211609" y="2047864"/>
            <a:ext cx="4028440" cy="2182649"/>
          </a:xfrm>
          <a:prstGeom prst="rect">
            <a:avLst/>
          </a:prstGeom>
        </p:spPr>
        <p:txBody>
          <a:bodyPr lIns="0" tIns="0" rIns="0" bIns="0" rtlCol="0" anchor="t">
            <a:spAutoFit/>
          </a:bodyPr>
          <a:lstStyle/>
          <a:p>
            <a:pPr defTabSz="609630">
              <a:lnSpc>
                <a:spcPts val="8882"/>
              </a:lnSpc>
            </a:pPr>
            <a:r>
              <a:rPr lang="en-US" sz="6344">
                <a:solidFill>
                  <a:srgbClr val="FFFFFF"/>
                </a:solidFill>
                <a:latin typeface="Quincy CF"/>
              </a:rPr>
              <a:t>Questions?</a:t>
            </a:r>
          </a:p>
        </p:txBody>
      </p:sp>
      <p:sp>
        <p:nvSpPr>
          <p:cNvPr id="5" name="Freeform 5"/>
          <p:cNvSpPr/>
          <p:nvPr/>
        </p:nvSpPr>
        <p:spPr>
          <a:xfrm>
            <a:off x="-276317" y="1027186"/>
            <a:ext cx="1924233" cy="2206455"/>
          </a:xfrm>
          <a:custGeom>
            <a:avLst/>
            <a:gdLst/>
            <a:ahLst/>
            <a:cxnLst/>
            <a:rect l="l" t="t" r="r" b="b"/>
            <a:pathLst>
              <a:path w="2886350" h="3309682">
                <a:moveTo>
                  <a:pt x="0" y="0"/>
                </a:moveTo>
                <a:lnTo>
                  <a:pt x="2886350" y="0"/>
                </a:lnTo>
                <a:lnTo>
                  <a:pt x="2886350" y="3309682"/>
                </a:lnTo>
                <a:lnTo>
                  <a:pt x="0" y="330968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189" y="0"/>
            <a:ext cx="1176161" cy="1348665"/>
          </a:xfrm>
          <a:custGeom>
            <a:avLst/>
            <a:gdLst/>
            <a:ahLst/>
            <a:cxnLst/>
            <a:rect l="l" t="t" r="r" b="b"/>
            <a:pathLst>
              <a:path w="1764242" h="2022997">
                <a:moveTo>
                  <a:pt x="0" y="0"/>
                </a:moveTo>
                <a:lnTo>
                  <a:pt x="1764242" y="0"/>
                </a:lnTo>
                <a:lnTo>
                  <a:pt x="1764242" y="2022997"/>
                </a:lnTo>
                <a:lnTo>
                  <a:pt x="0" y="2022997"/>
                </a:lnTo>
                <a:lnTo>
                  <a:pt x="0" y="0"/>
                </a:lnTo>
                <a:close/>
              </a:path>
            </a:pathLst>
          </a:custGeom>
          <a:blipFill>
            <a:blip r:embed="rId2"/>
            <a:stretch>
              <a:fillRect l="-23" r="-23"/>
            </a:stretch>
          </a:blipFill>
        </p:spPr>
        <p:txBody>
          <a:bodyPr/>
          <a:lstStyle/>
          <a:p>
            <a:pPr defTabSz="609630"/>
            <a:endParaRPr lang="en-US" sz="1200">
              <a:solidFill>
                <a:prstClr val="black"/>
              </a:solidFill>
              <a:latin typeface="Calibri"/>
            </a:endParaRPr>
          </a:p>
        </p:txBody>
      </p:sp>
      <p:sp>
        <p:nvSpPr>
          <p:cNvPr id="3" name="Freeform 3"/>
          <p:cNvSpPr/>
          <p:nvPr/>
        </p:nvSpPr>
        <p:spPr>
          <a:xfrm>
            <a:off x="8459435" y="-157341"/>
            <a:ext cx="3988281" cy="7180573"/>
          </a:xfrm>
          <a:custGeom>
            <a:avLst/>
            <a:gdLst/>
            <a:ahLst/>
            <a:cxnLst/>
            <a:rect l="l" t="t" r="r" b="b"/>
            <a:pathLst>
              <a:path w="5982422" h="10770859">
                <a:moveTo>
                  <a:pt x="0" y="0"/>
                </a:moveTo>
                <a:lnTo>
                  <a:pt x="5982421" y="0"/>
                </a:lnTo>
                <a:lnTo>
                  <a:pt x="5982421" y="10770859"/>
                </a:lnTo>
                <a:lnTo>
                  <a:pt x="0" y="10770859"/>
                </a:lnTo>
                <a:lnTo>
                  <a:pt x="0" y="0"/>
                </a:lnTo>
                <a:close/>
              </a:path>
            </a:pathLst>
          </a:custGeom>
          <a:blipFill>
            <a:blip r:embed="rId3"/>
            <a:stretch>
              <a:fillRect l="-19841" r="-19841"/>
            </a:stretch>
          </a:blipFill>
        </p:spPr>
        <p:txBody>
          <a:bodyPr/>
          <a:lstStyle/>
          <a:p>
            <a:pPr defTabSz="609630"/>
            <a:endParaRPr lang="en-US" sz="1200">
              <a:solidFill>
                <a:prstClr val="black"/>
              </a:solidFill>
              <a:latin typeface="Calibri"/>
            </a:endParaRPr>
          </a:p>
        </p:txBody>
      </p:sp>
      <p:sp>
        <p:nvSpPr>
          <p:cNvPr id="4" name="Freeform 4"/>
          <p:cNvSpPr/>
          <p:nvPr/>
        </p:nvSpPr>
        <p:spPr>
          <a:xfrm>
            <a:off x="389005" y="1549400"/>
            <a:ext cx="3120816" cy="3568781"/>
          </a:xfrm>
          <a:custGeom>
            <a:avLst/>
            <a:gdLst/>
            <a:ahLst/>
            <a:cxnLst/>
            <a:rect l="l" t="t" r="r" b="b"/>
            <a:pathLst>
              <a:path w="4681224" h="5353171">
                <a:moveTo>
                  <a:pt x="0" y="0"/>
                </a:moveTo>
                <a:lnTo>
                  <a:pt x="4681225" y="0"/>
                </a:lnTo>
                <a:lnTo>
                  <a:pt x="4681225" y="5353171"/>
                </a:lnTo>
                <a:lnTo>
                  <a:pt x="0" y="5353171"/>
                </a:lnTo>
                <a:lnTo>
                  <a:pt x="0" y="0"/>
                </a:lnTo>
                <a:close/>
              </a:path>
            </a:pathLst>
          </a:custGeom>
          <a:blipFill>
            <a:blip r:embed="rId4"/>
            <a:stretch>
              <a:fillRect l="-41313" t="-69786" r="-47653" b="-78085"/>
            </a:stretch>
          </a:blipFill>
        </p:spPr>
        <p:txBody>
          <a:bodyPr/>
          <a:lstStyle/>
          <a:p>
            <a:pPr defTabSz="609630"/>
            <a:endParaRPr lang="en-US" sz="1200">
              <a:solidFill>
                <a:prstClr val="black"/>
              </a:solidFill>
              <a:latin typeface="Calibri"/>
            </a:endParaRPr>
          </a:p>
        </p:txBody>
      </p:sp>
      <p:sp>
        <p:nvSpPr>
          <p:cNvPr id="5" name="TextBox 5"/>
          <p:cNvSpPr txBox="1"/>
          <p:nvPr/>
        </p:nvSpPr>
        <p:spPr>
          <a:xfrm>
            <a:off x="389005" y="4979336"/>
            <a:ext cx="3988281" cy="672556"/>
          </a:xfrm>
          <a:prstGeom prst="rect">
            <a:avLst/>
          </a:prstGeom>
        </p:spPr>
        <p:txBody>
          <a:bodyPr wrap="square" lIns="0" tIns="0" rIns="0" bIns="0" rtlCol="0" anchor="t">
            <a:spAutoFit/>
          </a:bodyPr>
          <a:lstStyle/>
          <a:p>
            <a:pPr defTabSz="609630">
              <a:lnSpc>
                <a:spcPts val="5924"/>
              </a:lnSpc>
            </a:pPr>
            <a:r>
              <a:rPr lang="en-US" sz="3600">
                <a:solidFill>
                  <a:srgbClr val="3C8740"/>
                </a:solidFill>
                <a:latin typeface="Quincy CF"/>
              </a:rPr>
              <a:t>Anne </a:t>
            </a:r>
            <a:r>
              <a:rPr lang="en-US" sz="3600" err="1">
                <a:solidFill>
                  <a:srgbClr val="3C8740"/>
                </a:solidFill>
                <a:latin typeface="Quincy CF"/>
              </a:rPr>
              <a:t>Kimmey</a:t>
            </a:r>
            <a:endParaRPr lang="en-US" sz="3600">
              <a:solidFill>
                <a:srgbClr val="3C8740"/>
              </a:solidFill>
              <a:latin typeface="Quincy CF"/>
            </a:endParaRPr>
          </a:p>
        </p:txBody>
      </p:sp>
      <p:sp>
        <p:nvSpPr>
          <p:cNvPr id="6" name="TextBox 6"/>
          <p:cNvSpPr txBox="1"/>
          <p:nvPr/>
        </p:nvSpPr>
        <p:spPr>
          <a:xfrm>
            <a:off x="378845" y="5609802"/>
            <a:ext cx="4162777" cy="389274"/>
          </a:xfrm>
          <a:prstGeom prst="rect">
            <a:avLst/>
          </a:prstGeom>
        </p:spPr>
        <p:txBody>
          <a:bodyPr lIns="0" tIns="0" rIns="0" bIns="0" rtlCol="0" anchor="t">
            <a:spAutoFit/>
          </a:bodyPr>
          <a:lstStyle/>
          <a:p>
            <a:pPr defTabSz="609630">
              <a:lnSpc>
                <a:spcPts val="3385"/>
              </a:lnSpc>
            </a:pPr>
            <a:r>
              <a:rPr lang="en-US" sz="2133">
                <a:solidFill>
                  <a:srgbClr val="54585A"/>
                </a:solidFill>
                <a:latin typeface="DIN OT"/>
              </a:rPr>
              <a:t>anne@cultivateagency.com</a:t>
            </a:r>
          </a:p>
        </p:txBody>
      </p:sp>
      <p:pic>
        <p:nvPicPr>
          <p:cNvPr id="10" name="Picture 9" descr="A person smiling at camera&#10;&#10;Description automatically generated">
            <a:extLst>
              <a:ext uri="{FF2B5EF4-FFF2-40B4-BE49-F238E27FC236}">
                <a16:creationId xmlns:a16="http://schemas.microsoft.com/office/drawing/2014/main" id="{E29AD167-1B37-55D5-5266-E10EDF5B87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9" t="20741" r="-2609" b="4814"/>
          <a:stretch/>
        </p:blipFill>
        <p:spPr>
          <a:xfrm>
            <a:off x="4902567" y="1549400"/>
            <a:ext cx="3195923" cy="3568781"/>
          </a:xfrm>
          <a:prstGeom prst="rect">
            <a:avLst/>
          </a:prstGeom>
        </p:spPr>
      </p:pic>
      <p:sp>
        <p:nvSpPr>
          <p:cNvPr id="11" name="TextBox 5">
            <a:extLst>
              <a:ext uri="{FF2B5EF4-FFF2-40B4-BE49-F238E27FC236}">
                <a16:creationId xmlns:a16="http://schemas.microsoft.com/office/drawing/2014/main" id="{9CFFA448-0478-F9AC-446B-7B7E9C8BC674}"/>
              </a:ext>
            </a:extLst>
          </p:cNvPr>
          <p:cNvSpPr txBox="1"/>
          <p:nvPr/>
        </p:nvSpPr>
        <p:spPr>
          <a:xfrm>
            <a:off x="4927600" y="4979336"/>
            <a:ext cx="3988281" cy="672556"/>
          </a:xfrm>
          <a:prstGeom prst="rect">
            <a:avLst/>
          </a:prstGeom>
        </p:spPr>
        <p:txBody>
          <a:bodyPr wrap="square" lIns="0" tIns="0" rIns="0" bIns="0" rtlCol="0" anchor="t">
            <a:spAutoFit/>
          </a:bodyPr>
          <a:lstStyle/>
          <a:p>
            <a:pPr defTabSz="609630">
              <a:lnSpc>
                <a:spcPts val="5924"/>
              </a:lnSpc>
            </a:pPr>
            <a:r>
              <a:rPr lang="en-US" sz="3600">
                <a:solidFill>
                  <a:srgbClr val="3C8740"/>
                </a:solidFill>
                <a:latin typeface="Quincy CF"/>
              </a:rPr>
              <a:t>Katy Kemp</a:t>
            </a:r>
          </a:p>
        </p:txBody>
      </p:sp>
      <p:sp>
        <p:nvSpPr>
          <p:cNvPr id="12" name="TextBox 6">
            <a:extLst>
              <a:ext uri="{FF2B5EF4-FFF2-40B4-BE49-F238E27FC236}">
                <a16:creationId xmlns:a16="http://schemas.microsoft.com/office/drawing/2014/main" id="{51752FA2-B6B3-3010-DA71-DBDECA1F0E0E}"/>
              </a:ext>
            </a:extLst>
          </p:cNvPr>
          <p:cNvSpPr txBox="1"/>
          <p:nvPr/>
        </p:nvSpPr>
        <p:spPr>
          <a:xfrm>
            <a:off x="4927600" y="5609802"/>
            <a:ext cx="4162777" cy="389274"/>
          </a:xfrm>
          <a:prstGeom prst="rect">
            <a:avLst/>
          </a:prstGeom>
        </p:spPr>
        <p:txBody>
          <a:bodyPr lIns="0" tIns="0" rIns="0" bIns="0" rtlCol="0" anchor="t">
            <a:spAutoFit/>
          </a:bodyPr>
          <a:lstStyle/>
          <a:p>
            <a:pPr defTabSz="609630">
              <a:lnSpc>
                <a:spcPts val="3385"/>
              </a:lnSpc>
            </a:pPr>
            <a:r>
              <a:rPr lang="en-US" sz="2133">
                <a:solidFill>
                  <a:srgbClr val="54585A"/>
                </a:solidFill>
                <a:latin typeface="DIN OT"/>
              </a:rPr>
              <a:t>katy@cultivateagency.com</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42" r="-8404" b="-41685"/>
            </a:stretch>
          </a:blipFill>
        </p:spPr>
        <p:txBody>
          <a:bodyPr/>
          <a:lstStyle/>
          <a:p>
            <a:pPr defTabSz="609630"/>
            <a:endParaRPr lang="en-US" sz="1200">
              <a:solidFill>
                <a:prstClr val="black"/>
              </a:solidFill>
              <a:latin typeface="Calibri"/>
            </a:endParaRPr>
          </a:p>
        </p:txBody>
      </p:sp>
      <p:sp>
        <p:nvSpPr>
          <p:cNvPr id="3" name="AutoShape 3"/>
          <p:cNvSpPr/>
          <p:nvPr/>
        </p:nvSpPr>
        <p:spPr>
          <a:xfrm>
            <a:off x="2223780" y="3352800"/>
            <a:ext cx="5171728" cy="0"/>
          </a:xfrm>
          <a:prstGeom prst="line">
            <a:avLst/>
          </a:prstGeom>
          <a:ln w="47625" cap="flat">
            <a:solidFill>
              <a:srgbClr val="81BCCA"/>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2211609" y="2047864"/>
            <a:ext cx="4849591" cy="1041311"/>
          </a:xfrm>
          <a:prstGeom prst="rect">
            <a:avLst/>
          </a:prstGeom>
        </p:spPr>
        <p:txBody>
          <a:bodyPr wrap="square" lIns="0" tIns="0" rIns="0" bIns="0" rtlCol="0" anchor="t">
            <a:spAutoFit/>
          </a:bodyPr>
          <a:lstStyle/>
          <a:p>
            <a:pPr defTabSz="609630">
              <a:lnSpc>
                <a:spcPts val="8882"/>
              </a:lnSpc>
            </a:pPr>
            <a:r>
              <a:rPr lang="en-US" sz="6344">
                <a:solidFill>
                  <a:srgbClr val="FFFFFF"/>
                </a:solidFill>
                <a:latin typeface="Quincy CF"/>
              </a:rPr>
              <a:t>Thank you</a:t>
            </a:r>
          </a:p>
        </p:txBody>
      </p:sp>
      <p:sp>
        <p:nvSpPr>
          <p:cNvPr id="5" name="TextBox 5"/>
          <p:cNvSpPr txBox="1"/>
          <p:nvPr/>
        </p:nvSpPr>
        <p:spPr>
          <a:xfrm>
            <a:off x="2223780" y="3543735"/>
            <a:ext cx="5171937" cy="386260"/>
          </a:xfrm>
          <a:prstGeom prst="rect">
            <a:avLst/>
          </a:prstGeom>
        </p:spPr>
        <p:txBody>
          <a:bodyPr lIns="0" tIns="0" rIns="0" bIns="0" rtlCol="0" anchor="t">
            <a:spAutoFit/>
          </a:bodyPr>
          <a:lstStyle/>
          <a:p>
            <a:pPr defTabSz="609630">
              <a:lnSpc>
                <a:spcPts val="3302"/>
              </a:lnSpc>
            </a:pPr>
            <a:r>
              <a:rPr lang="en-US" sz="2358" err="1">
                <a:solidFill>
                  <a:srgbClr val="FFFFFF"/>
                </a:solidFill>
                <a:latin typeface="DIN OT"/>
              </a:rPr>
              <a:t>cultivateagency.com</a:t>
            </a:r>
            <a:endParaRPr lang="en-US" sz="2358">
              <a:solidFill>
                <a:srgbClr val="FFFFFF"/>
              </a:solidFill>
              <a:latin typeface="DIN OT"/>
            </a:endParaRPr>
          </a:p>
        </p:txBody>
      </p:sp>
      <p:sp>
        <p:nvSpPr>
          <p:cNvPr id="6" name="Freeform 6"/>
          <p:cNvSpPr/>
          <p:nvPr/>
        </p:nvSpPr>
        <p:spPr>
          <a:xfrm>
            <a:off x="-276317" y="1027186"/>
            <a:ext cx="1924233" cy="2206455"/>
          </a:xfrm>
          <a:custGeom>
            <a:avLst/>
            <a:gdLst/>
            <a:ahLst/>
            <a:cxnLst/>
            <a:rect l="l" t="t" r="r" b="b"/>
            <a:pathLst>
              <a:path w="2886350" h="3309682">
                <a:moveTo>
                  <a:pt x="0" y="0"/>
                </a:moveTo>
                <a:lnTo>
                  <a:pt x="2886350" y="0"/>
                </a:lnTo>
                <a:lnTo>
                  <a:pt x="2886350" y="3309682"/>
                </a:lnTo>
                <a:lnTo>
                  <a:pt x="0" y="330968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green logo&#10;&#10;Description automatically generated">
            <a:extLst>
              <a:ext uri="{FF2B5EF4-FFF2-40B4-BE49-F238E27FC236}">
                <a16:creationId xmlns:a16="http://schemas.microsoft.com/office/drawing/2014/main" id="{9B089D09-FF17-6C40-4A14-09F01D7F3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799" y="2517205"/>
            <a:ext cx="5930402" cy="1989283"/>
          </a:xfrm>
          <a:prstGeom prst="rect">
            <a:avLst/>
          </a:prstGeom>
        </p:spPr>
      </p:pic>
    </p:spTree>
    <p:extLst>
      <p:ext uri="{BB962C8B-B14F-4D97-AF65-F5344CB8AC3E}">
        <p14:creationId xmlns:p14="http://schemas.microsoft.com/office/powerpoint/2010/main" val="780128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green logo&#10;&#10;Description automatically generated">
            <a:extLst>
              <a:ext uri="{FF2B5EF4-FFF2-40B4-BE49-F238E27FC236}">
                <a16:creationId xmlns:a16="http://schemas.microsoft.com/office/drawing/2014/main" id="{3F6535B3-8190-0414-8CA0-8B2E6D636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415" y="5530036"/>
            <a:ext cx="3409941" cy="1121776"/>
          </a:xfrm>
          <a:prstGeom prst="rect">
            <a:avLst/>
          </a:prstGeom>
        </p:spPr>
      </p:pic>
      <p:sp>
        <p:nvSpPr>
          <p:cNvPr id="4" name="Title 1">
            <a:extLst>
              <a:ext uri="{FF2B5EF4-FFF2-40B4-BE49-F238E27FC236}">
                <a16:creationId xmlns:a16="http://schemas.microsoft.com/office/drawing/2014/main" id="{28A1B4F7-5FB7-746B-7CF7-71D6E33567C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Loan Programs &amp; Grants Panel</a:t>
            </a:r>
          </a:p>
        </p:txBody>
      </p:sp>
      <p:sp>
        <p:nvSpPr>
          <p:cNvPr id="9" name="Title 1">
            <a:extLst>
              <a:ext uri="{FF2B5EF4-FFF2-40B4-BE49-F238E27FC236}">
                <a16:creationId xmlns:a16="http://schemas.microsoft.com/office/drawing/2014/main" id="{814EF96B-6D7B-6E11-ED32-F2EDAB040BF5}"/>
              </a:ext>
            </a:extLst>
          </p:cNvPr>
          <p:cNvSpPr txBox="1">
            <a:spLocks/>
          </p:cNvSpPr>
          <p:nvPr/>
        </p:nvSpPr>
        <p:spPr>
          <a:xfrm>
            <a:off x="838200" y="2100140"/>
            <a:ext cx="10515600" cy="229857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Calibri"/>
                <a:ea typeface="Calibri"/>
                <a:cs typeface="Calibri"/>
              </a:rPr>
              <a:t>Laura Martinez, Moderator</a:t>
            </a:r>
            <a:endParaRPr lang="en-US">
              <a:latin typeface="Calibri"/>
              <a:ea typeface="Calibri"/>
              <a:cs typeface="Calibri"/>
            </a:endParaRPr>
          </a:p>
          <a:p>
            <a:r>
              <a:rPr lang="en-US" sz="3600">
                <a:latin typeface="Calibri"/>
                <a:ea typeface="Calibri Light"/>
                <a:cs typeface="Calibri Light"/>
              </a:rPr>
              <a:t>Kat Nielson, Texas Department of Agriculture</a:t>
            </a:r>
          </a:p>
          <a:p>
            <a:r>
              <a:rPr lang="en-US" sz="3600">
                <a:latin typeface="Calibri"/>
                <a:ea typeface="Calibri Light"/>
                <a:cs typeface="Calibri Light"/>
              </a:rPr>
              <a:t>Taylor Berger, USDA &amp; FDA</a:t>
            </a:r>
          </a:p>
        </p:txBody>
      </p:sp>
    </p:spTree>
    <p:extLst>
      <p:ext uri="{BB962C8B-B14F-4D97-AF65-F5344CB8AC3E}">
        <p14:creationId xmlns:p14="http://schemas.microsoft.com/office/powerpoint/2010/main" val="2439573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588C3ADB-FE3E-AD56-953C-F72194E0F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41" y="-88641"/>
            <a:ext cx="12489282" cy="7035282"/>
          </a:xfrm>
          <a:prstGeom prst="rect">
            <a:avLst/>
          </a:prstGeom>
        </p:spPr>
      </p:pic>
    </p:spTree>
    <p:extLst>
      <p:ext uri="{BB962C8B-B14F-4D97-AF65-F5344CB8AC3E}">
        <p14:creationId xmlns:p14="http://schemas.microsoft.com/office/powerpoint/2010/main" val="1161548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ield&#10;&#10;Description automatically generated">
            <a:extLst>
              <a:ext uri="{FF2B5EF4-FFF2-40B4-BE49-F238E27FC236}">
                <a16:creationId xmlns:a16="http://schemas.microsoft.com/office/drawing/2014/main" id="{1BAAA0A8-3602-A8F6-EB98-13C02ACE6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79" y="0"/>
            <a:ext cx="12323979" cy="6917090"/>
          </a:xfrm>
          <a:prstGeom prst="rect">
            <a:avLst/>
          </a:prstGeom>
        </p:spPr>
      </p:pic>
    </p:spTree>
    <p:extLst>
      <p:ext uri="{BB962C8B-B14F-4D97-AF65-F5344CB8AC3E}">
        <p14:creationId xmlns:p14="http://schemas.microsoft.com/office/powerpoint/2010/main" val="401412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green logo&#10;&#10;Description automatically generated">
            <a:extLst>
              <a:ext uri="{FF2B5EF4-FFF2-40B4-BE49-F238E27FC236}">
                <a16:creationId xmlns:a16="http://schemas.microsoft.com/office/drawing/2014/main" id="{9B089D09-FF17-6C40-4A14-09F01D7F3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799" y="2517205"/>
            <a:ext cx="5930402" cy="1989283"/>
          </a:xfrm>
          <a:prstGeom prst="rect">
            <a:avLst/>
          </a:prstGeom>
        </p:spPr>
      </p:pic>
    </p:spTree>
    <p:extLst>
      <p:ext uri="{BB962C8B-B14F-4D97-AF65-F5344CB8AC3E}">
        <p14:creationId xmlns:p14="http://schemas.microsoft.com/office/powerpoint/2010/main" val="986808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FC Brand Fonts">
      <a:majorFont>
        <a:latin typeface="Adelle Basic Rg"/>
        <a:ea typeface=""/>
        <a:cs typeface=""/>
      </a:majorFont>
      <a:minorFont>
        <a:latin typeface="Avenir LT Std 65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FC Brand Fonts">
      <a:majorFont>
        <a:latin typeface="Adelle Basic Rg"/>
        <a:ea typeface=""/>
        <a:cs typeface=""/>
      </a:majorFont>
      <a:minorFont>
        <a:latin typeface="Avenir LT Std 65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8D79996024584CBB13EA92A5783873" ma:contentTypeVersion="14" ma:contentTypeDescription="Create a new document." ma:contentTypeScope="" ma:versionID="478cc7036213b6eab488b3414a311d0d">
  <xsd:schema xmlns:xsd="http://www.w3.org/2001/XMLSchema" xmlns:xs="http://www.w3.org/2001/XMLSchema" xmlns:p="http://schemas.microsoft.com/office/2006/metadata/properties" xmlns:ns2="376fa604-f1b6-455e-a3c8-a18431b7ad52" xmlns:ns3="c444fbf8-0230-4121-9b0c-5fe26dbdcbeb" targetNamespace="http://schemas.microsoft.com/office/2006/metadata/properties" ma:root="true" ma:fieldsID="094dc5d981b0e8431d7356b6bdd7cbc6" ns2:_="" ns3:_="">
    <xsd:import namespace="376fa604-f1b6-455e-a3c8-a18431b7ad52"/>
    <xsd:import namespace="c444fbf8-0230-4121-9b0c-5fe26dbdcbe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6fa604-f1b6-455e-a3c8-a18431b7ad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b86460d-f5b5-46a6-91c1-a19dbfcce1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44fbf8-0230-4121-9b0c-5fe26dbdcbe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2e0711-5f00-4668-b3a1-b58258e98d78}" ma:internalName="TaxCatchAll" ma:showField="CatchAllData" ma:web="c444fbf8-0230-4121-9b0c-5fe26dbdcb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6AD97F-A2A4-4E4A-87DB-3463E8A03A07}">
  <ds:schemaRefs>
    <ds:schemaRef ds:uri="376fa604-f1b6-455e-a3c8-a18431b7ad52"/>
    <ds:schemaRef ds:uri="c444fbf8-0230-4121-9b0c-5fe26dbdcb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2CB2D9-B38C-4D8E-9EA3-EDC7FE16E5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64</Slides>
  <Notes>2</Notes>
  <HiddenSlides>0</HiddenSlides>
  <ScaleCrop>false</ScaleCrop>
  <HeadingPairs>
    <vt:vector size="4" baseType="variant">
      <vt:variant>
        <vt:lpstr>Theme</vt:lpstr>
      </vt:variant>
      <vt:variant>
        <vt:i4>4</vt:i4>
      </vt:variant>
      <vt:variant>
        <vt:lpstr>Slide Titles</vt:lpstr>
      </vt:variant>
      <vt:variant>
        <vt:i4>64</vt:i4>
      </vt:variant>
    </vt:vector>
  </HeadingPairs>
  <TitlesOfParts>
    <vt:vector size="68"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Insurance Services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2024-08-26T18:25:34Z</dcterms:created>
  <dcterms:modified xsi:type="dcterms:W3CDTF">2024-08-27T22:50:09Z</dcterms:modified>
</cp:coreProperties>
</file>