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9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media/image12.jpg" ContentType="image/png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2" r:id="rId13"/>
    <p:sldId id="273" r:id="rId14"/>
    <p:sldId id="289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8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Palatino Linotype" panose="02040502050505030304" pitchFamily="18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hHsQL8UV8mWXq05LcTz2UO3UHse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customschemas.google.com/relationships/presentationmetadata" Target="metadata"/><Relationship Id="rId47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35"/>
          <p:cNvSpPr txBox="1">
            <a:spLocks noGrp="1"/>
          </p:cNvSpPr>
          <p:nvPr>
            <p:ph type="ctrTitle"/>
          </p:nvPr>
        </p:nvSpPr>
        <p:spPr>
          <a:xfrm>
            <a:off x="816746" y="923279"/>
            <a:ext cx="8016536" cy="263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latino Linotype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35"/>
          <p:cNvSpPr txBox="1">
            <a:spLocks noGrp="1"/>
          </p:cNvSpPr>
          <p:nvPr>
            <p:ph type="subTitle" idx="1"/>
          </p:nvPr>
        </p:nvSpPr>
        <p:spPr>
          <a:xfrm>
            <a:off x="816746" y="3897296"/>
            <a:ext cx="8016536" cy="211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11" name="Google Shape;11;p35"/>
          <p:cNvCxnSpPr/>
          <p:nvPr/>
        </p:nvCxnSpPr>
        <p:spPr>
          <a:xfrm>
            <a:off x="828676" y="3738640"/>
            <a:ext cx="8004606" cy="0"/>
          </a:xfrm>
          <a:prstGeom prst="straightConnector1">
            <a:avLst/>
          </a:prstGeom>
          <a:noFill/>
          <a:ln w="88900" cap="flat" cmpd="thickThin">
            <a:solidFill>
              <a:srgbClr val="5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" name="Google Shape;12;p35"/>
          <p:cNvSpPr/>
          <p:nvPr/>
        </p:nvSpPr>
        <p:spPr>
          <a:xfrm>
            <a:off x="1" y="6114676"/>
            <a:ext cx="12192000" cy="743324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3;p35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02896" y="6145306"/>
            <a:ext cx="1850116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alatino Linotyp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6"/>
          <p:cNvSpPr txBox="1">
            <a:spLocks noGrp="1"/>
          </p:cNvSpPr>
          <p:nvPr>
            <p:ph type="body" idx="1"/>
          </p:nvPr>
        </p:nvSpPr>
        <p:spPr>
          <a:xfrm>
            <a:off x="838200" y="1491456"/>
            <a:ext cx="10515600" cy="4279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▪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  <a:defRPr/>
            </a:lvl2pPr>
            <a:lvl3pPr marL="1371600" lvl="2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▪"/>
              <a:defRPr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7" name="Google Shape;17;p36"/>
          <p:cNvCxnSpPr/>
          <p:nvPr/>
        </p:nvCxnSpPr>
        <p:spPr>
          <a:xfrm rot="10800000" flipH="1">
            <a:off x="838200" y="1279525"/>
            <a:ext cx="10515600" cy="27774"/>
          </a:xfrm>
          <a:prstGeom prst="straightConnector1">
            <a:avLst/>
          </a:prstGeom>
          <a:noFill/>
          <a:ln w="88900" cap="flat" cmpd="thickThin">
            <a:solidFill>
              <a:srgbClr val="5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" name="Google Shape;18;p36"/>
          <p:cNvSpPr/>
          <p:nvPr/>
        </p:nvSpPr>
        <p:spPr>
          <a:xfrm>
            <a:off x="0" y="6114676"/>
            <a:ext cx="12192000" cy="743324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19;p36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07719" y="6143438"/>
            <a:ext cx="1850116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alatino Linotyp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2" name="Google Shape;22;p37"/>
          <p:cNvCxnSpPr/>
          <p:nvPr/>
        </p:nvCxnSpPr>
        <p:spPr>
          <a:xfrm rot="10800000" flipH="1">
            <a:off x="838200" y="1279525"/>
            <a:ext cx="10515600" cy="27774"/>
          </a:xfrm>
          <a:prstGeom prst="straightConnector1">
            <a:avLst/>
          </a:prstGeom>
          <a:noFill/>
          <a:ln w="88900" cap="flat" cmpd="thickThin">
            <a:solidFill>
              <a:srgbClr val="5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" name="Google Shape;23;p37"/>
          <p:cNvSpPr/>
          <p:nvPr/>
        </p:nvSpPr>
        <p:spPr>
          <a:xfrm>
            <a:off x="0" y="6117143"/>
            <a:ext cx="12205447" cy="743324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Google Shape;24;p37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19191" y="6144917"/>
            <a:ext cx="1850116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8"/>
          <p:cNvSpPr txBox="1">
            <a:spLocks noGrp="1"/>
          </p:cNvSpPr>
          <p:nvPr>
            <p:ph type="ctrTitle"/>
          </p:nvPr>
        </p:nvSpPr>
        <p:spPr>
          <a:xfrm>
            <a:off x="1524000" y="1024714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alatino Linotype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8"/>
          <p:cNvSpPr txBox="1">
            <a:spLocks noGrp="1"/>
          </p:cNvSpPr>
          <p:nvPr>
            <p:ph type="subTitle" idx="1"/>
          </p:nvPr>
        </p:nvSpPr>
        <p:spPr>
          <a:xfrm>
            <a:off x="1524000" y="376184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28" name="Google Shape;28;p38"/>
          <p:cNvCxnSpPr/>
          <p:nvPr/>
        </p:nvCxnSpPr>
        <p:spPr>
          <a:xfrm>
            <a:off x="1524000" y="3596597"/>
            <a:ext cx="9144000" cy="0"/>
          </a:xfrm>
          <a:prstGeom prst="straightConnector1">
            <a:avLst/>
          </a:prstGeom>
          <a:noFill/>
          <a:ln w="88900" cap="flat" cmpd="thickThin">
            <a:solidFill>
              <a:srgbClr val="5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" name="Google Shape;29;p38"/>
          <p:cNvSpPr/>
          <p:nvPr/>
        </p:nvSpPr>
        <p:spPr>
          <a:xfrm>
            <a:off x="0" y="6119011"/>
            <a:ext cx="12192000" cy="743324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" name="Google Shape;30;p38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02895" y="6147773"/>
            <a:ext cx="1850116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alatino Linotyp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3943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▪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  <a:defRPr/>
            </a:lvl2pPr>
            <a:lvl3pPr marL="1371600" lvl="2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▪"/>
              <a:defRPr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3943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▪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  <a:defRPr/>
            </a:lvl2pPr>
            <a:lvl3pPr marL="1371600" lvl="2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▪"/>
              <a:defRPr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5" name="Google Shape;35;p39"/>
          <p:cNvCxnSpPr/>
          <p:nvPr/>
        </p:nvCxnSpPr>
        <p:spPr>
          <a:xfrm rot="10800000" flipH="1">
            <a:off x="838200" y="1279525"/>
            <a:ext cx="10515600" cy="27774"/>
          </a:xfrm>
          <a:prstGeom prst="straightConnector1">
            <a:avLst/>
          </a:prstGeom>
          <a:noFill/>
          <a:ln w="88900" cap="flat" cmpd="thickThin">
            <a:solidFill>
              <a:srgbClr val="5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" name="Google Shape;36;p39"/>
          <p:cNvSpPr/>
          <p:nvPr/>
        </p:nvSpPr>
        <p:spPr>
          <a:xfrm>
            <a:off x="1" y="6114676"/>
            <a:ext cx="12192000" cy="743324"/>
          </a:xfrm>
          <a:prstGeom prst="rect">
            <a:avLst/>
          </a:prstGeom>
          <a:solidFill>
            <a:srgbClr val="5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Google Shape;37;p39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02895" y="6151641"/>
            <a:ext cx="1850116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alatino Linotype"/>
              <a:buNone/>
              <a:defRPr sz="4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4"/>
          <p:cNvSpPr txBox="1">
            <a:spLocks noGrp="1"/>
          </p:cNvSpPr>
          <p:nvPr>
            <p:ph type="body" idx="1"/>
          </p:nvPr>
        </p:nvSpPr>
        <p:spPr>
          <a:xfrm>
            <a:off x="838200" y="1491456"/>
            <a:ext cx="10515600" cy="4279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Char char="▪"/>
              <a:defRPr sz="2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marR="0" lvl="2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utes.capitol.texas.gov/Docs/HS/htm/HS.166.ht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tdowell@tamu.edu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tephanie.Fryer@CapitalFarmCredit.com" TargetMode="External"/><Relationship Id="rId5" Type="http://schemas.openxmlformats.org/officeDocument/2006/relationships/hyperlink" Target="http://aglaw.libsyn.com/" TargetMode="External"/><Relationship Id="rId4" Type="http://schemas.openxmlformats.org/officeDocument/2006/relationships/hyperlink" Target="http://agrilife.org/texasaglaw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"/>
          <p:cNvSpPr txBox="1">
            <a:spLocks noGrp="1"/>
          </p:cNvSpPr>
          <p:nvPr>
            <p:ph type="ctrTitle"/>
          </p:nvPr>
        </p:nvSpPr>
        <p:spPr>
          <a:xfrm>
            <a:off x="816746" y="923279"/>
            <a:ext cx="8016536" cy="263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Succession Planning: </a:t>
            </a:r>
            <a:b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Are You Ready?</a:t>
            </a:r>
            <a:endParaRPr dirty="0"/>
          </a:p>
        </p:txBody>
      </p:sp>
      <p:sp>
        <p:nvSpPr>
          <p:cNvPr id="44" name="Google Shape;44;p1"/>
          <p:cNvSpPr txBox="1">
            <a:spLocks noGrp="1"/>
          </p:cNvSpPr>
          <p:nvPr>
            <p:ph type="subTitle" idx="1"/>
          </p:nvPr>
        </p:nvSpPr>
        <p:spPr>
          <a:xfrm>
            <a:off x="816746" y="3897296"/>
            <a:ext cx="8016536" cy="211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i="1" dirty="0">
                <a:latin typeface="Times New Roman"/>
                <a:ea typeface="Times New Roman"/>
                <a:cs typeface="Times New Roman"/>
                <a:sym typeface="Times New Roman"/>
              </a:rPr>
              <a:t>Capital Farm Credit </a:t>
            </a:r>
            <a:r>
              <a:rPr lang="en-US" i="1" dirty="0" err="1">
                <a:latin typeface="Times New Roman"/>
                <a:ea typeface="Times New Roman"/>
                <a:cs typeface="Times New Roman"/>
                <a:sym typeface="Times New Roman"/>
              </a:rPr>
              <a:t>AgriRoots</a:t>
            </a:r>
            <a:r>
              <a:rPr lang="en-US" i="1" dirty="0">
                <a:latin typeface="Times New Roman"/>
                <a:ea typeface="Times New Roman"/>
                <a:cs typeface="Times New Roman"/>
                <a:sym typeface="Times New Roman"/>
              </a:rPr>
              <a:t> Conference ●  Aug. 31, 2023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i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Tiffany Dowell Lashmet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Texas A&amp;M AgriLife Extension</a:t>
            </a:r>
            <a:endParaRPr dirty="0"/>
          </a:p>
        </p:txBody>
      </p:sp>
      <p:pic>
        <p:nvPicPr>
          <p:cNvPr id="3" name="Picture 2" descr="A field of green plants&#10;&#10;Description automatically generated">
            <a:extLst>
              <a:ext uri="{FF2B5EF4-FFF2-40B4-BE49-F238E27FC236}">
                <a16:creationId xmlns:a16="http://schemas.microsoft.com/office/drawing/2014/main" id="{59AC4677-F0DD-D847-1285-160BD67DB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680" y="111550"/>
            <a:ext cx="3011697" cy="2327849"/>
          </a:xfrm>
          <a:prstGeom prst="rect">
            <a:avLst/>
          </a:prstGeom>
        </p:spPr>
      </p:pic>
      <p:pic>
        <p:nvPicPr>
          <p:cNvPr id="7" name="Picture 6" descr="A group of cows in a field&#10;&#10;Description automatically generated">
            <a:extLst>
              <a:ext uri="{FF2B5EF4-FFF2-40B4-BE49-F238E27FC236}">
                <a16:creationId xmlns:a16="http://schemas.microsoft.com/office/drawing/2014/main" id="{DE90D372-E2C2-EAE6-E188-27A45900F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6678" y="3740491"/>
            <a:ext cx="3011698" cy="23278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The Family Meeting</a:t>
            </a:r>
            <a:endParaRPr/>
          </a:p>
        </p:txBody>
      </p:sp>
      <p:sp>
        <p:nvSpPr>
          <p:cNvPr id="129" name="Google Shape;129;p12"/>
          <p:cNvSpPr txBox="1">
            <a:spLocks noGrp="1"/>
          </p:cNvSpPr>
          <p:nvPr>
            <p:ph type="body" idx="1"/>
          </p:nvPr>
        </p:nvSpPr>
        <p:spPr>
          <a:xfrm>
            <a:off x="838200" y="1491456"/>
            <a:ext cx="10515600" cy="4279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▪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I don’t recommend the Uncle Fred approach.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▪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Include all stakeholders.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▪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Determine interests, values, goals, willingness and ability to participate in ongoing business operation.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▪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Consider the best time to do this and know it may be ongoing.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▪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There are family communications specialists and mediators that could be options.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What Is Your Most Important Goal?</a:t>
            </a:r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body" idx="1"/>
          </p:nvPr>
        </p:nvSpPr>
        <p:spPr>
          <a:xfrm>
            <a:off x="648569" y="1487476"/>
            <a:ext cx="11029615" cy="467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Common goals: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Keep the land in the family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Divide everything equally between the kids</a:t>
            </a:r>
          </a:p>
          <a:p>
            <a:pPr marL="1143000" lvl="2" indent="-228600">
              <a:buSzPts val="2400"/>
            </a:pPr>
            <a:r>
              <a:rPr lang="en-US" dirty="0">
                <a:latin typeface="Times New Roman"/>
                <a:cs typeface="Times New Roman"/>
                <a:sym typeface="Times New Roman"/>
              </a:rPr>
              <a:t>Almost never best plan for undivided interests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Keep the land in farming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Keep the greedy daughter-in-law’s hands off the place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Be sure our kids are still talking at the end of this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Determine how to equitably divide the farm if </a:t>
            </a:r>
            <a:b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you have on- and off-farm heirs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Do not lose everything we have worked for to taxes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Ensure that mom and dad qualify for Medicaid</a:t>
            </a:r>
            <a:endParaRPr dirty="0"/>
          </a:p>
        </p:txBody>
      </p:sp>
      <p:pic>
        <p:nvPicPr>
          <p:cNvPr id="136" name="Google Shape;13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70770" y="2176031"/>
            <a:ext cx="3625846" cy="3194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Step 3: Design a Business Succession Plan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F88CBE-1483-92EE-3BF0-0385490211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baby sitting on a toy tractor&#10;&#10;Description automatically generated">
            <a:extLst>
              <a:ext uri="{FF2B5EF4-FFF2-40B4-BE49-F238E27FC236}">
                <a16:creationId xmlns:a16="http://schemas.microsoft.com/office/drawing/2014/main" id="{29692239-1899-775D-89DF-2436F62CB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170" y="1389540"/>
            <a:ext cx="6921660" cy="46072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Questions to Consider</a:t>
            </a:r>
            <a:endParaRPr/>
          </a:p>
        </p:txBody>
      </p:sp>
      <p:sp>
        <p:nvSpPr>
          <p:cNvPr id="166" name="Google Shape;166;p18"/>
          <p:cNvSpPr txBox="1">
            <a:spLocks noGrp="1"/>
          </p:cNvSpPr>
          <p:nvPr>
            <p:ph type="body" idx="1"/>
          </p:nvPr>
        </p:nvSpPr>
        <p:spPr>
          <a:xfrm>
            <a:off x="838200" y="1491456"/>
            <a:ext cx="10515600" cy="4279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▪"/>
            </a:pP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How will we ensure the operation continues?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▪"/>
            </a:pP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Identify who will be involved in all aspects.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▪"/>
            </a:pP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How will new roles be created/existing roles changed?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▪"/>
            </a:pP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What type of training, education, experience does the next generation need?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▪"/>
            </a:pP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Start training and teaching now!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E9454-D580-8973-C22E-36F765202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Business Entity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FBB35-7346-607F-C1FB-8A0EFB3685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of entities can be a useful succession planning tool.</a:t>
            </a:r>
          </a:p>
          <a:p>
            <a:pPr lvl="1"/>
            <a:r>
              <a:rPr lang="en-US" dirty="0"/>
              <a:t>For example, can allow a family to plan for exit of a member, be prepared in event of divorce, slowly transfer percentage ownership, account for on/off farm heirs.</a:t>
            </a:r>
          </a:p>
          <a:p>
            <a:r>
              <a:rPr lang="en-US" dirty="0"/>
              <a:t>Lots to consider here as to which is right for your operation.</a:t>
            </a:r>
          </a:p>
          <a:p>
            <a:r>
              <a:rPr lang="en-US" dirty="0"/>
              <a:t>Lots of other considerations—pros and cons:</a:t>
            </a:r>
          </a:p>
          <a:p>
            <a:pPr lvl="1"/>
            <a:r>
              <a:rPr lang="en-US" dirty="0"/>
              <a:t>Tax consequences (property taxes and income taxes)</a:t>
            </a:r>
          </a:p>
          <a:p>
            <a:pPr lvl="1"/>
            <a:r>
              <a:rPr lang="en-US" dirty="0"/>
              <a:t>Payment limit consequences</a:t>
            </a:r>
          </a:p>
          <a:p>
            <a:pPr lvl="1"/>
            <a:r>
              <a:rPr lang="en-US" dirty="0"/>
              <a:t>Hassle </a:t>
            </a:r>
          </a:p>
          <a:p>
            <a:pPr lvl="1"/>
            <a:r>
              <a:rPr lang="en-US" dirty="0"/>
              <a:t>Limited liability</a:t>
            </a:r>
          </a:p>
        </p:txBody>
      </p:sp>
    </p:spTree>
    <p:extLst>
      <p:ext uri="{BB962C8B-B14F-4D97-AF65-F5344CB8AC3E}">
        <p14:creationId xmlns:p14="http://schemas.microsoft.com/office/powerpoint/2010/main" val="3609014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Step 4:  Draft Estate Planning Documents</a:t>
            </a:r>
            <a:endParaRPr/>
          </a:p>
        </p:txBody>
      </p:sp>
      <p:pic>
        <p:nvPicPr>
          <p:cNvPr id="172" name="Google Shape;172;p1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36608" b="2430"/>
          <a:stretch/>
        </p:blipFill>
        <p:spPr>
          <a:xfrm>
            <a:off x="838200" y="1491456"/>
            <a:ext cx="10515600" cy="427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Documents Everyone Needs</a:t>
            </a:r>
            <a:endParaRPr/>
          </a:p>
        </p:txBody>
      </p:sp>
      <p:sp>
        <p:nvSpPr>
          <p:cNvPr id="178" name="Google Shape;178;p20"/>
          <p:cNvSpPr txBox="1">
            <a:spLocks noGrp="1"/>
          </p:cNvSpPr>
          <p:nvPr>
            <p:ph type="body" idx="1"/>
          </p:nvPr>
        </p:nvSpPr>
        <p:spPr>
          <a:xfrm>
            <a:off x="838200" y="1491456"/>
            <a:ext cx="10515600" cy="4279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▪"/>
            </a:pPr>
            <a:r>
              <a:rPr lang="en-US" sz="3200">
                <a:latin typeface="Times New Roman"/>
                <a:ea typeface="Times New Roman"/>
                <a:cs typeface="Times New Roman"/>
                <a:sym typeface="Times New Roman"/>
              </a:rPr>
              <a:t>Will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▪"/>
            </a:pPr>
            <a:r>
              <a:rPr lang="en-US" sz="3200">
                <a:latin typeface="Times New Roman"/>
                <a:ea typeface="Times New Roman"/>
                <a:cs typeface="Times New Roman"/>
                <a:sym typeface="Times New Roman"/>
              </a:rPr>
              <a:t>Durable Power of Attorney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▪"/>
            </a:pPr>
            <a:r>
              <a:rPr lang="en-US" sz="3200">
                <a:latin typeface="Times New Roman"/>
                <a:ea typeface="Times New Roman"/>
                <a:cs typeface="Times New Roman"/>
                <a:sym typeface="Times New Roman"/>
              </a:rPr>
              <a:t>Healthcare Power of Attorney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▪"/>
            </a:pPr>
            <a:r>
              <a:rPr lang="en-US" sz="3200">
                <a:latin typeface="Times New Roman"/>
                <a:ea typeface="Times New Roman"/>
                <a:cs typeface="Times New Roman"/>
                <a:sym typeface="Times New Roman"/>
              </a:rPr>
              <a:t>Advanced Directive (“Living Will”)</a:t>
            </a:r>
            <a:endParaRPr/>
          </a:p>
        </p:txBody>
      </p:sp>
      <p:pic>
        <p:nvPicPr>
          <p:cNvPr id="179" name="Google Shape;17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03477" y="1491455"/>
            <a:ext cx="4790706" cy="427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1"/>
          <p:cNvSpPr txBox="1">
            <a:spLocks noGrp="1"/>
          </p:cNvSpPr>
          <p:nvPr>
            <p:ph type="body" idx="1"/>
          </p:nvPr>
        </p:nvSpPr>
        <p:spPr>
          <a:xfrm>
            <a:off x="883920" y="1524005"/>
            <a:ext cx="11293200" cy="4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Document that states how property is distributed at death.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Some assets passed by contract outside of will.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Can be handwritten or typed.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Typed requires two witnesses to signature.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Consider self proving affidavit &amp; </a:t>
            </a:r>
            <a:b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independent admin. clause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Important to revise and update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Marriage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Birth of children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Death of family members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Divorce</a:t>
            </a:r>
            <a:endParaRPr dirty="0"/>
          </a:p>
        </p:txBody>
      </p:sp>
      <p:sp>
        <p:nvSpPr>
          <p:cNvPr id="185" name="Google Shape;185;p21"/>
          <p:cNvSpPr txBox="1"/>
          <p:nvPr/>
        </p:nvSpPr>
        <p:spPr>
          <a:xfrm>
            <a:off x="883920" y="331678"/>
            <a:ext cx="1042416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Will</a:t>
            </a:r>
            <a:endParaRPr/>
          </a:p>
        </p:txBody>
      </p:sp>
      <p:pic>
        <p:nvPicPr>
          <p:cNvPr id="3" name="Picture 2" descr="A person riding a horse on a dirt road&#10;&#10;Description automatically generated">
            <a:extLst>
              <a:ext uri="{FF2B5EF4-FFF2-40B4-BE49-F238E27FC236}">
                <a16:creationId xmlns:a16="http://schemas.microsoft.com/office/drawing/2014/main" id="{3E7A2FFF-8779-C5B8-7112-85CDC7321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579" y="3067292"/>
            <a:ext cx="4470565" cy="2980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 txBox="1">
            <a:spLocks noGrp="1"/>
          </p:cNvSpPr>
          <p:nvPr>
            <p:ph type="body" idx="1"/>
          </p:nvPr>
        </p:nvSpPr>
        <p:spPr>
          <a:xfrm>
            <a:off x="838200" y="1018646"/>
            <a:ext cx="10775941" cy="448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Instruction to physician to provide or withhold artificial life sustaining procedures in the event of a terminal or irreversible condition.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Sign before 2 witnesses or notary.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Effective when diagnosed.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Give a copy to your doctor, attorney, spouse, &amp; any appointed agent for healthcare decisions.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Statutory sample can be found online.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</a:pPr>
            <a:r>
              <a:rPr lang="en-US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Texas Health &amp; Safety Code Section 166.033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1" name="Google Shape;19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Advanced Healthcare Directive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3"/>
          <p:cNvSpPr txBox="1">
            <a:spLocks noGrp="1"/>
          </p:cNvSpPr>
          <p:nvPr>
            <p:ph type="body" idx="1"/>
          </p:nvPr>
        </p:nvSpPr>
        <p:spPr>
          <a:xfrm>
            <a:off x="838200" y="1001437"/>
            <a:ext cx="10843490" cy="4391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Allows the principal to designate an agent to make medical decisions in the event of incapacitation.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May be notarized or signed by two witnesses.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Effective when doctor certifies you are unable to make decisions.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Statutory form available online.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Texas Health &amp; Safety Code Sections 166.163 and 166.164.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7" name="Google Shape;197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Medical Power of Attorney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Disclaimer</a:t>
            </a:r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body" idx="1"/>
          </p:nvPr>
        </p:nvSpPr>
        <p:spPr>
          <a:xfrm>
            <a:off x="838200" y="1491456"/>
            <a:ext cx="10515600" cy="4279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This presentation is for educational purposes only as well as to give general information and a general understanding of the law, not to provide specific legal advice.  This presentation does not create an attorney/client relationship and should not be used as a substitute for the advice of a licensed attorney.</a:t>
            </a:r>
            <a:endParaRPr/>
          </a:p>
          <a:p>
            <a:pPr marL="228600" lvl="0" indent="-63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/>
          </a:p>
        </p:txBody>
      </p:sp>
      <p:pic>
        <p:nvPicPr>
          <p:cNvPr id="54" name="Google Shape;5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52900" y="3391612"/>
            <a:ext cx="3886200" cy="25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4"/>
          <p:cNvSpPr txBox="1">
            <a:spLocks noGrp="1"/>
          </p:cNvSpPr>
          <p:nvPr>
            <p:ph type="body" idx="1"/>
          </p:nvPr>
        </p:nvSpPr>
        <p:spPr>
          <a:xfrm>
            <a:off x="838200" y="1279525"/>
            <a:ext cx="10785567" cy="413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Principal gives authority to agent to manage property on principal’s behalf.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Principal can select powers and include limits.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Must be notarized. </a:t>
            </a:r>
            <a:endParaRPr lang="en-US" dirty="0">
              <a:ea typeface="Times New Roman"/>
              <a:cs typeface="Times New Roman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Can become effective upon signing or when incapacitation occurs.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Ends at death or appt. of guardian.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Statutory form available online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Texas Probate Code Section 490</a:t>
            </a:r>
            <a:endParaRPr dirty="0"/>
          </a:p>
        </p:txBody>
      </p:sp>
      <p:sp>
        <p:nvSpPr>
          <p:cNvPr id="203" name="Google Shape;20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Durable Power of Attorney</a:t>
            </a:r>
            <a:endParaRPr/>
          </a:p>
        </p:txBody>
      </p:sp>
      <p:pic>
        <p:nvPicPr>
          <p:cNvPr id="3" name="Picture 2" descr="A field of green plants&#10;&#10;Description automatically generated">
            <a:extLst>
              <a:ext uri="{FF2B5EF4-FFF2-40B4-BE49-F238E27FC236}">
                <a16:creationId xmlns:a16="http://schemas.microsoft.com/office/drawing/2014/main" id="{97C6C113-D187-A649-1963-92F1E5119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3668211"/>
            <a:ext cx="365760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Documents You </a:t>
            </a:r>
            <a:r>
              <a:rPr lang="en-US" u="sng">
                <a:latin typeface="Times New Roman"/>
                <a:ea typeface="Times New Roman"/>
                <a:cs typeface="Times New Roman"/>
                <a:sym typeface="Times New Roman"/>
              </a:rPr>
              <a:t>May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Need</a:t>
            </a:r>
            <a:endParaRPr/>
          </a:p>
        </p:txBody>
      </p:sp>
      <p:sp>
        <p:nvSpPr>
          <p:cNvPr id="209" name="Google Shape;209;p25"/>
          <p:cNvSpPr txBox="1">
            <a:spLocks noGrp="1"/>
          </p:cNvSpPr>
          <p:nvPr>
            <p:ph type="body" idx="1"/>
          </p:nvPr>
        </p:nvSpPr>
        <p:spPr>
          <a:xfrm>
            <a:off x="838200" y="1491456"/>
            <a:ext cx="10515600" cy="4279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▪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Trust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▪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Out of hospital Do Not Resuscitate Order (DNR)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▪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Document providing for care of dependent</a:t>
            </a:r>
            <a:b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(minor or special needs adult)</a:t>
            </a:r>
            <a:endParaRPr/>
          </a:p>
        </p:txBody>
      </p:sp>
      <p:pic>
        <p:nvPicPr>
          <p:cNvPr id="210" name="Google Shape;21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6366" y="1625201"/>
            <a:ext cx="3108960" cy="4145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Step 5: Draft &amp; Implement the Plan</a:t>
            </a:r>
            <a:endParaRPr/>
          </a:p>
        </p:txBody>
      </p:sp>
      <p:pic>
        <p:nvPicPr>
          <p:cNvPr id="216" name="Google Shape;216;p2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32137" b="6672"/>
          <a:stretch/>
        </p:blipFill>
        <p:spPr>
          <a:xfrm>
            <a:off x="838200" y="1491456"/>
            <a:ext cx="10515600" cy="427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Assemble the Team</a:t>
            </a:r>
            <a:endParaRPr/>
          </a:p>
        </p:txBody>
      </p:sp>
      <p:grpSp>
        <p:nvGrpSpPr>
          <p:cNvPr id="222" name="Google Shape;222;p27"/>
          <p:cNvGrpSpPr/>
          <p:nvPr/>
        </p:nvGrpSpPr>
        <p:grpSpPr>
          <a:xfrm>
            <a:off x="3126342" y="2217495"/>
            <a:ext cx="5939313" cy="3676718"/>
            <a:chOff x="1520455" y="759"/>
            <a:chExt cx="5939313" cy="3676718"/>
          </a:xfrm>
        </p:grpSpPr>
        <p:sp>
          <p:nvSpPr>
            <p:cNvPr id="223" name="Google Shape;223;p27"/>
            <p:cNvSpPr/>
            <p:nvPr/>
          </p:nvSpPr>
          <p:spPr>
            <a:xfrm>
              <a:off x="1520455" y="759"/>
              <a:ext cx="2828244" cy="1696946"/>
            </a:xfrm>
            <a:prstGeom prst="rect">
              <a:avLst/>
            </a:prstGeom>
            <a:gradFill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7"/>
            <p:cNvSpPr txBox="1"/>
            <p:nvPr/>
          </p:nvSpPr>
          <p:spPr>
            <a:xfrm>
              <a:off x="1520455" y="759"/>
              <a:ext cx="2828244" cy="1696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350" tIns="133350" rIns="133350" bIns="133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500"/>
                <a:buFont typeface="Times New Roman"/>
                <a:buNone/>
              </a:pPr>
              <a:r>
                <a:rPr lang="en-US" sz="3500" b="0" i="0" u="none" strike="noStrike" cap="small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Attorney</a:t>
              </a:r>
              <a:endParaRPr/>
            </a:p>
          </p:txBody>
        </p:sp>
        <p:sp>
          <p:nvSpPr>
            <p:cNvPr id="225" name="Google Shape;225;p27"/>
            <p:cNvSpPr/>
            <p:nvPr/>
          </p:nvSpPr>
          <p:spPr>
            <a:xfrm>
              <a:off x="4631524" y="759"/>
              <a:ext cx="2828244" cy="1696946"/>
            </a:xfrm>
            <a:prstGeom prst="rect">
              <a:avLst/>
            </a:prstGeom>
            <a:gradFill>
              <a:gsLst>
                <a:gs pos="0">
                  <a:srgbClr val="D58870"/>
                </a:gs>
                <a:gs pos="50000">
                  <a:srgbClr val="D57755"/>
                </a:gs>
                <a:gs pos="100000">
                  <a:srgbClr val="C26543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7"/>
            <p:cNvSpPr txBox="1"/>
            <p:nvPr/>
          </p:nvSpPr>
          <p:spPr>
            <a:xfrm>
              <a:off x="4631524" y="759"/>
              <a:ext cx="2828244" cy="1696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350" tIns="133350" rIns="133350" bIns="133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500"/>
                <a:buFont typeface="Times New Roman"/>
                <a:buNone/>
              </a:pPr>
              <a:r>
                <a:rPr lang="en-US" sz="3500" b="0" i="0" u="none" strike="noStrike" cap="small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Accountant</a:t>
              </a:r>
              <a:endParaRPr/>
            </a:p>
          </p:txBody>
        </p:sp>
        <p:sp>
          <p:nvSpPr>
            <p:cNvPr id="227" name="Google Shape;227;p27"/>
            <p:cNvSpPr/>
            <p:nvPr/>
          </p:nvSpPr>
          <p:spPr>
            <a:xfrm>
              <a:off x="1520455" y="1980531"/>
              <a:ext cx="2828244" cy="1696946"/>
            </a:xfrm>
            <a:prstGeom prst="rect">
              <a:avLst/>
            </a:prstGeom>
            <a:gradFill>
              <a:gsLst>
                <a:gs pos="0">
                  <a:srgbClr val="BF948F"/>
                </a:gs>
                <a:gs pos="50000">
                  <a:srgbClr val="BA857E"/>
                </a:gs>
                <a:gs pos="100000">
                  <a:srgbClr val="A7746B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7"/>
            <p:cNvSpPr txBox="1"/>
            <p:nvPr/>
          </p:nvSpPr>
          <p:spPr>
            <a:xfrm>
              <a:off x="1520455" y="1980531"/>
              <a:ext cx="2828244" cy="1696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350" tIns="133350" rIns="133350" bIns="133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500"/>
                <a:buFont typeface="Times New Roman"/>
                <a:buNone/>
              </a:pPr>
              <a:r>
                <a:rPr lang="en-US" sz="3500" b="0" i="0" u="none" strike="noStrike" cap="small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Banker</a:t>
              </a:r>
              <a:endParaRPr/>
            </a:p>
          </p:txBody>
        </p:sp>
        <p:sp>
          <p:nvSpPr>
            <p:cNvPr id="229" name="Google Shape;229;p27"/>
            <p:cNvSpPr/>
            <p:nvPr/>
          </p:nvSpPr>
          <p:spPr>
            <a:xfrm>
              <a:off x="4631524" y="1980531"/>
              <a:ext cx="2828244" cy="1696946"/>
            </a:xfrm>
            <a:prstGeom prst="rect">
              <a:avLst/>
            </a:prstGeom>
            <a:gradFill>
              <a:gsLst>
                <a:gs pos="0">
                  <a:srgbClr val="AEAEAE"/>
                </a:gs>
                <a:gs pos="50000">
                  <a:srgbClr val="A4A4A4"/>
                </a:gs>
                <a:gs pos="100000">
                  <a:srgbClr val="909090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7"/>
            <p:cNvSpPr txBox="1"/>
            <p:nvPr/>
          </p:nvSpPr>
          <p:spPr>
            <a:xfrm>
              <a:off x="4631524" y="1980531"/>
              <a:ext cx="2828244" cy="1696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350" tIns="133350" rIns="133350" bIns="133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500"/>
                <a:buFont typeface="Times New Roman"/>
                <a:buNone/>
              </a:pPr>
              <a:r>
                <a:rPr lang="en-US" sz="3500" b="0" i="0" u="none" strike="noStrike" cap="small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Family</a:t>
              </a: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>
            <a:spLocks noGrp="1"/>
          </p:cNvSpPr>
          <p:nvPr>
            <p:ph type="title"/>
          </p:nvPr>
        </p:nvSpPr>
        <p:spPr>
          <a:xfrm>
            <a:off x="581192" y="315295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Continue to Evaluate and Revise</a:t>
            </a:r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body" idx="1"/>
          </p:nvPr>
        </p:nvSpPr>
        <p:spPr>
          <a:xfrm>
            <a:off x="581192" y="1589848"/>
            <a:ext cx="7225075" cy="3678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Keep talking through the plan with  your family members in case there  are any changes.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Yearly review of plan, documents, beneficiaries.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Review after major life events: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Death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Divorce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Birth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Purchase/sell property</a:t>
            </a:r>
            <a:endParaRPr dirty="0"/>
          </a:p>
        </p:txBody>
      </p:sp>
      <p:pic>
        <p:nvPicPr>
          <p:cNvPr id="3" name="Picture 2" descr="Several round bales of cotton&#10;&#10;Description automatically generated">
            <a:extLst>
              <a:ext uri="{FF2B5EF4-FFF2-40B4-BE49-F238E27FC236}">
                <a16:creationId xmlns:a16="http://schemas.microsoft.com/office/drawing/2014/main" id="{69E04F3F-444E-0DF8-6CD8-29A289DA1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058" y="2951544"/>
            <a:ext cx="4539616" cy="3026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9"/>
          <p:cNvSpPr txBox="1">
            <a:spLocks noGrp="1"/>
          </p:cNvSpPr>
          <p:nvPr>
            <p:ph type="title"/>
          </p:nvPr>
        </p:nvSpPr>
        <p:spPr>
          <a:xfrm>
            <a:off x="581192" y="340825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Additional Resources</a:t>
            </a:r>
            <a:endParaRPr/>
          </a:p>
        </p:txBody>
      </p:sp>
      <p:sp>
        <p:nvSpPr>
          <p:cNvPr id="243" name="Google Shape;243;p29"/>
          <p:cNvSpPr txBox="1">
            <a:spLocks noGrp="1"/>
          </p:cNvSpPr>
          <p:nvPr>
            <p:ph type="body" idx="1"/>
          </p:nvPr>
        </p:nvSpPr>
        <p:spPr>
          <a:xfrm>
            <a:off x="6335807" y="1354626"/>
            <a:ext cx="5275001" cy="4545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</a:pPr>
            <a:r>
              <a:rPr lang="en-US" sz="1800" dirty="0">
                <a:latin typeface="Times New Roman"/>
                <a:ea typeface="Times New Roman"/>
                <a:cs typeface="Times New Roman"/>
                <a:sym typeface="Times New Roman"/>
              </a:rPr>
              <a:t>Texas Corn Producers Successful Succession videos</a:t>
            </a:r>
          </a:p>
          <a:p>
            <a:pPr marL="685800" lvl="1" indent="-228600">
              <a:spcBef>
                <a:spcPts val="0"/>
              </a:spcBef>
              <a:buSzPts val="1800"/>
            </a:pPr>
            <a:r>
              <a:rPr lang="en-US" sz="1600" dirty="0">
                <a:latin typeface="Times New Roman"/>
                <a:ea typeface="Times New Roman"/>
                <a:cs typeface="Times New Roman"/>
                <a:sym typeface="Times New Roman"/>
              </a:rPr>
              <a:t>https://texascorn.org/growing-opportunities/successful-succession/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</a:pPr>
            <a:r>
              <a:rPr lang="en-US" sz="1800" dirty="0">
                <a:latin typeface="Times New Roman"/>
                <a:ea typeface="Times New Roman"/>
                <a:cs typeface="Times New Roman"/>
                <a:sym typeface="Times New Roman"/>
              </a:rPr>
              <a:t>“Getting Your Farm &amp; Family Affairs in Order” from the Ohio State University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</a:pPr>
            <a:r>
              <a:rPr lang="en-US" sz="1800" dirty="0">
                <a:latin typeface="Times New Roman"/>
                <a:ea typeface="Times New Roman"/>
                <a:cs typeface="Times New Roman"/>
                <a:sym typeface="Times New Roman"/>
              </a:rPr>
              <a:t>AGNR.OSU.EDU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</a:pPr>
            <a:r>
              <a:rPr lang="en-US" sz="1800" dirty="0">
                <a:latin typeface="Times New Roman"/>
                <a:ea typeface="Times New Roman"/>
                <a:cs typeface="Times New Roman"/>
                <a:sym typeface="Times New Roman"/>
              </a:rPr>
              <a:t>“Farm Transitions” from Oklahoma State University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</a:pPr>
            <a:r>
              <a:rPr lang="en-US" sz="1800" dirty="0">
                <a:latin typeface="Times New Roman"/>
                <a:ea typeface="Times New Roman"/>
                <a:cs typeface="Times New Roman"/>
                <a:sym typeface="Times New Roman"/>
              </a:rPr>
              <a:t>AGECON.OKState.EDU/</a:t>
            </a:r>
            <a:r>
              <a:rPr lang="en-US" sz="1800" dirty="0" err="1">
                <a:latin typeface="Times New Roman"/>
                <a:ea typeface="Times New Roman"/>
                <a:cs typeface="Times New Roman"/>
                <a:sym typeface="Times New Roman"/>
              </a:rPr>
              <a:t>FarmTransitions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</a:pPr>
            <a:r>
              <a:rPr lang="en-US" sz="1800" dirty="0">
                <a:latin typeface="Times New Roman"/>
                <a:ea typeface="Times New Roman"/>
                <a:cs typeface="Times New Roman"/>
                <a:sym typeface="Times New Roman"/>
              </a:rPr>
              <a:t>Farm Journal Legacy Project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</a:pPr>
            <a:r>
              <a:rPr lang="en-US" sz="1800" dirty="0">
                <a:latin typeface="Times New Roman"/>
                <a:ea typeface="Times New Roman"/>
                <a:cs typeface="Times New Roman"/>
                <a:sym typeface="Times New Roman"/>
              </a:rPr>
              <a:t>AGWEB.COM/Farm-Business/Succession-Planning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</a:pPr>
            <a:r>
              <a:rPr lang="en-US" sz="1800" dirty="0">
                <a:latin typeface="Times New Roman"/>
                <a:ea typeface="Times New Roman"/>
                <a:cs typeface="Times New Roman"/>
                <a:sym typeface="Times New Roman"/>
              </a:rPr>
              <a:t>Ag Decision Maker from Iowa State University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</a:pPr>
            <a:r>
              <a:rPr lang="en-US" sz="1800" dirty="0">
                <a:latin typeface="Times New Roman"/>
                <a:ea typeface="Times New Roman"/>
                <a:cs typeface="Times New Roman"/>
                <a:sym typeface="Times New Roman"/>
              </a:rPr>
              <a:t>Extension.IAState.EDU/AGDM/WDBusiness.HTML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</a:pPr>
            <a:r>
              <a:rPr lang="en-US" sz="1800" dirty="0">
                <a:latin typeface="Times New Roman"/>
                <a:ea typeface="Times New Roman"/>
                <a:cs typeface="Times New Roman"/>
                <a:sym typeface="Times New Roman"/>
              </a:rPr>
              <a:t>Annie’s Project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</a:pPr>
            <a:r>
              <a:rPr lang="en-US" sz="1800" dirty="0">
                <a:latin typeface="Times New Roman"/>
                <a:ea typeface="Times New Roman"/>
                <a:cs typeface="Times New Roman"/>
                <a:sym typeface="Times New Roman"/>
              </a:rPr>
              <a:t>AnniesProject.ORG/Resources</a:t>
            </a:r>
            <a:endParaRPr dirty="0"/>
          </a:p>
        </p:txBody>
      </p:sp>
      <p:pic>
        <p:nvPicPr>
          <p:cNvPr id="244" name="Google Shape;24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191" y="1463039"/>
            <a:ext cx="5365545" cy="4060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0"/>
          <p:cNvPicPr preferRelativeResize="0"/>
          <p:nvPr/>
        </p:nvPicPr>
        <p:blipFill rotWithShape="1">
          <a:blip r:embed="rId3">
            <a:alphaModFix/>
          </a:blip>
          <a:srcRect l="6917" r="19888" b="-2"/>
          <a:stretch/>
        </p:blipFill>
        <p:spPr>
          <a:xfrm>
            <a:off x="446532" y="641102"/>
            <a:ext cx="3703322" cy="3465902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0"/>
          <p:cNvSpPr txBox="1">
            <a:spLocks noGrp="1"/>
          </p:cNvSpPr>
          <p:nvPr>
            <p:ph type="title"/>
          </p:nvPr>
        </p:nvSpPr>
        <p:spPr>
          <a:xfrm>
            <a:off x="581192" y="4334837"/>
            <a:ext cx="7228412" cy="1140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Why Go Through the Hassle?</a:t>
            </a:r>
            <a:endParaRPr/>
          </a:p>
        </p:txBody>
      </p:sp>
      <p:pic>
        <p:nvPicPr>
          <p:cNvPr id="251" name="Google Shape;251;p30"/>
          <p:cNvPicPr preferRelativeResize="0"/>
          <p:nvPr/>
        </p:nvPicPr>
        <p:blipFill rotWithShape="1">
          <a:blip r:embed="rId4">
            <a:alphaModFix/>
          </a:blip>
          <a:srcRect t="15068"/>
          <a:stretch/>
        </p:blipFill>
        <p:spPr>
          <a:xfrm>
            <a:off x="4240942" y="641102"/>
            <a:ext cx="3703322" cy="3465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0"/>
          <p:cNvPicPr preferRelativeResize="0"/>
          <p:nvPr/>
        </p:nvPicPr>
        <p:blipFill rotWithShape="1">
          <a:blip r:embed="rId5">
            <a:alphaModFix/>
          </a:blip>
          <a:srcRect l="8314" r="5826" b="2"/>
          <a:stretch/>
        </p:blipFill>
        <p:spPr>
          <a:xfrm>
            <a:off x="8036241" y="641102"/>
            <a:ext cx="3702435" cy="5749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3"/>
          <p:cNvSpPr txBox="1">
            <a:spLocks noGrp="1"/>
          </p:cNvSpPr>
          <p:nvPr>
            <p:ph type="title"/>
          </p:nvPr>
        </p:nvSpPr>
        <p:spPr>
          <a:xfrm>
            <a:off x="4389966" y="174617"/>
            <a:ext cx="3412067" cy="1372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Thank you!</a:t>
            </a:r>
            <a:endParaRPr/>
          </a:p>
        </p:txBody>
      </p:sp>
      <p:sp>
        <p:nvSpPr>
          <p:cNvPr id="270" name="Google Shape;270;p33"/>
          <p:cNvSpPr txBox="1">
            <a:spLocks noGrp="1"/>
          </p:cNvSpPr>
          <p:nvPr>
            <p:ph type="body" idx="1"/>
          </p:nvPr>
        </p:nvSpPr>
        <p:spPr>
          <a:xfrm>
            <a:off x="509630" y="2000251"/>
            <a:ext cx="5586370" cy="4014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 dirty="0">
                <a:latin typeface="Times New Roman"/>
                <a:ea typeface="Times New Roman"/>
                <a:cs typeface="Times New Roman"/>
                <a:sym typeface="Times New Roman"/>
              </a:rPr>
              <a:t>Tiffany Dowell Lashmet</a:t>
            </a:r>
            <a:br>
              <a:rPr lang="en-US" sz="2400" b="1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806.677.5681 | </a:t>
            </a:r>
            <a:r>
              <a:rPr lang="en-US" sz="24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tdowell@tamu.edu</a:t>
            </a:r>
            <a:b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Twitter: @TiffDowell</a:t>
            </a:r>
            <a:b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Facebook: Texas Agriculture Law</a:t>
            </a:r>
            <a:b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AgriLife.org/</a:t>
            </a:r>
            <a:r>
              <a:rPr lang="en-US" sz="2400" u="sng" dirty="0" err="1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TexasAgLaw</a:t>
            </a:r>
            <a:b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AgLaw.Libsyn.com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/>
          </a:p>
        </p:txBody>
      </p:sp>
      <p:sp>
        <p:nvSpPr>
          <p:cNvPr id="2" name="Google Shape;270;p33">
            <a:extLst>
              <a:ext uri="{FF2B5EF4-FFF2-40B4-BE49-F238E27FC236}">
                <a16:creationId xmlns:a16="http://schemas.microsoft.com/office/drawing/2014/main" id="{F5C2867E-EAF4-E087-AAF4-0230D047F4C3}"/>
              </a:ext>
            </a:extLst>
          </p:cNvPr>
          <p:cNvSpPr txBox="1">
            <a:spLocks/>
          </p:cNvSpPr>
          <p:nvPr/>
        </p:nvSpPr>
        <p:spPr>
          <a:xfrm>
            <a:off x="5879940" y="2000251"/>
            <a:ext cx="6204030" cy="4014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Char char="▪"/>
              <a:defRPr sz="2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marR="0" lvl="2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  <a:defRPr sz="2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SzPts val="2400"/>
              <a:buFont typeface="Noto Sans Symbols"/>
              <a:buNone/>
            </a:pPr>
            <a:r>
              <a:rPr lang="en-US" sz="2400" b="1" dirty="0">
                <a:latin typeface="Times New Roman"/>
                <a:ea typeface="Times New Roman"/>
                <a:cs typeface="Times New Roman"/>
                <a:sym typeface="Times New Roman"/>
              </a:rPr>
              <a:t>Stephanie Fryer</a:t>
            </a:r>
            <a:br>
              <a:rPr lang="en-US" sz="2400" b="1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940.689.9175 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Stephanie.Fryer@CapitalFarmCredit.com</a:t>
            </a:r>
            <a:endParaRPr lang="en-US"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2400"/>
              <a:buFont typeface="Noto Sans Symbols"/>
              <a:buNone/>
            </a:pP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CapitalFarmCredit.com  </a:t>
            </a:r>
            <a:b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If You Have Nothing in Place…</a:t>
            </a:r>
            <a:endParaRPr/>
          </a:p>
        </p:txBody>
      </p:sp>
      <p:sp>
        <p:nvSpPr>
          <p:cNvPr id="68" name="Google Shape;68;p4"/>
          <p:cNvSpPr txBox="1">
            <a:spLocks noGrp="1"/>
          </p:cNvSpPr>
          <p:nvPr>
            <p:ph type="body" idx="1"/>
          </p:nvPr>
        </p:nvSpPr>
        <p:spPr>
          <a:xfrm>
            <a:off x="838200" y="1491456"/>
            <a:ext cx="10515600" cy="4279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▪"/>
            </a:pP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If you die without a will, the government will determine where your assets go.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▪"/>
            </a:pP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The likelihood of disputes among heirs increases.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▪"/>
            </a:pP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The probate process will take longer and cost more money.</a:t>
            </a:r>
            <a:endParaRPr/>
          </a:p>
          <a:p>
            <a:pPr marL="228600" lvl="0" indent="-63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/>
          </a:p>
        </p:txBody>
      </p:sp>
      <p:pic>
        <p:nvPicPr>
          <p:cNvPr id="69" name="Google Shape;69;p4" descr="A picture containing grass, cow, standing, mamma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58989" y="3849142"/>
            <a:ext cx="3433011" cy="2286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Steps to a Successful Transition</a:t>
            </a:r>
            <a:endParaRPr/>
          </a:p>
        </p:txBody>
      </p:sp>
      <p:sp>
        <p:nvSpPr>
          <p:cNvPr id="89" name="Google Shape;89;p6"/>
          <p:cNvSpPr txBox="1">
            <a:spLocks noGrp="1"/>
          </p:cNvSpPr>
          <p:nvPr>
            <p:ph type="body" idx="1"/>
          </p:nvPr>
        </p:nvSpPr>
        <p:spPr>
          <a:xfrm>
            <a:off x="838200" y="1491456"/>
            <a:ext cx="10515600" cy="4279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5715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3400">
                <a:latin typeface="Times New Roman"/>
                <a:ea typeface="Times New Roman"/>
                <a:cs typeface="Times New Roman"/>
                <a:sym typeface="Times New Roman"/>
              </a:rPr>
              <a:t>Create a flight plan.</a:t>
            </a:r>
            <a:endParaRPr/>
          </a:p>
          <a:p>
            <a:pPr marL="5715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3400">
                <a:latin typeface="Times New Roman"/>
                <a:ea typeface="Times New Roman"/>
                <a:cs typeface="Times New Roman"/>
                <a:sym typeface="Times New Roman"/>
              </a:rPr>
              <a:t>Determine your goals.</a:t>
            </a:r>
            <a:endParaRPr/>
          </a:p>
          <a:p>
            <a:pPr marL="5715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3400">
                <a:latin typeface="Times New Roman"/>
                <a:ea typeface="Times New Roman"/>
                <a:cs typeface="Times New Roman"/>
                <a:sym typeface="Times New Roman"/>
              </a:rPr>
              <a:t>Develop a business succession plan.</a:t>
            </a:r>
            <a:endParaRPr/>
          </a:p>
          <a:p>
            <a:pPr marL="5715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3400">
                <a:latin typeface="Times New Roman"/>
                <a:ea typeface="Times New Roman"/>
                <a:cs typeface="Times New Roman"/>
                <a:sym typeface="Times New Roman"/>
              </a:rPr>
              <a:t>Develop an estate plan.</a:t>
            </a:r>
            <a:endParaRPr/>
          </a:p>
          <a:p>
            <a:pPr marL="5715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3400">
                <a:latin typeface="Times New Roman"/>
                <a:ea typeface="Times New Roman"/>
                <a:cs typeface="Times New Roman"/>
                <a:sym typeface="Times New Roman"/>
              </a:rPr>
              <a:t>Draft &amp; implement your plan—continue to evaluate—revise.</a:t>
            </a:r>
            <a:endParaRPr/>
          </a:p>
          <a:p>
            <a:pPr marL="571500" lvl="0" indent="-35401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71500" lvl="0" indent="-35401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71500" lvl="0" indent="-35401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71500" lvl="0" indent="-35401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71500" lvl="0" indent="-35401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71500" lvl="0" indent="-35401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b="1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300" b="1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300" b="1" i="1">
                <a:latin typeface="Times New Roman"/>
                <a:ea typeface="Times New Roman"/>
                <a:cs typeface="Times New Roman"/>
                <a:sym typeface="Times New Roman"/>
              </a:rPr>
              <a:t>Adapted from: Shannon Ferrell, Oklahoma State University</a:t>
            </a:r>
            <a:endParaRPr/>
          </a:p>
        </p:txBody>
      </p:sp>
      <p:pic>
        <p:nvPicPr>
          <p:cNvPr id="90" name="Google Shape;9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4800" y="3657600"/>
            <a:ext cx="3581400" cy="238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Step 1:  Create a Flight Plan</a:t>
            </a:r>
            <a:endParaRPr/>
          </a:p>
        </p:txBody>
      </p:sp>
      <p:pic>
        <p:nvPicPr>
          <p:cNvPr id="96" name="Google Shape;96;p7" descr="A person standing on top of a sandy beach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23858" b="14950"/>
          <a:stretch/>
        </p:blipFill>
        <p:spPr>
          <a:xfrm>
            <a:off x="838200" y="1491456"/>
            <a:ext cx="10515600" cy="427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Flight Plan Contents</a:t>
            </a:r>
            <a:endParaRPr/>
          </a:p>
        </p:txBody>
      </p:sp>
      <p:sp>
        <p:nvSpPr>
          <p:cNvPr id="102" name="Google Shape;102;p8"/>
          <p:cNvSpPr txBox="1">
            <a:spLocks noGrp="1"/>
          </p:cNvSpPr>
          <p:nvPr>
            <p:ph type="body" idx="1"/>
          </p:nvPr>
        </p:nvSpPr>
        <p:spPr>
          <a:xfrm>
            <a:off x="838200" y="1491456"/>
            <a:ext cx="10515600" cy="4279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Estate planning documents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IRA/401(k)/Pension/Retirement Plan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Life insurance policies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Bank account info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Safety deposit box info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Debt info and pay schedules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Health insurance policies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Burial plot location and funeral instructions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63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/>
          </a:p>
        </p:txBody>
      </p:sp>
      <p:pic>
        <p:nvPicPr>
          <p:cNvPr id="103" name="Google Shape;10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9766" y="1421738"/>
            <a:ext cx="3158816" cy="4608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Flight Plan Contents (cont.)</a:t>
            </a:r>
            <a:endParaRPr/>
          </a:p>
        </p:txBody>
      </p:sp>
      <p:sp>
        <p:nvSpPr>
          <p:cNvPr id="109" name="Google Shape;109;p9"/>
          <p:cNvSpPr txBox="1">
            <a:spLocks noGrp="1"/>
          </p:cNvSpPr>
          <p:nvPr>
            <p:ph type="body" idx="1"/>
          </p:nvPr>
        </p:nvSpPr>
        <p:spPr>
          <a:xfrm>
            <a:off x="838200" y="1491456"/>
            <a:ext cx="10515600" cy="4279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Email and computer passwords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Deeds, titles, registrations, leases, royalty documents, water permits, surveys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Birth certificate, marriage licenses, social security cards, military discharge papers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List of personal property, farm assets (structures, equipment, vehicles, land, livestock)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Crop insurance policies and FSA contracts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List of business relationships (attorney, accountant, banker, insurance agent, investment manager, livestock buyers or haulers)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The Gun Safe Lesson</a:t>
            </a:r>
            <a:endParaRPr/>
          </a:p>
        </p:txBody>
      </p:sp>
      <p:sp>
        <p:nvSpPr>
          <p:cNvPr id="116" name="Google Shape;116;p10"/>
          <p:cNvSpPr txBox="1">
            <a:spLocks noGrp="1"/>
          </p:cNvSpPr>
          <p:nvPr>
            <p:ph type="body" idx="1"/>
          </p:nvPr>
        </p:nvSpPr>
        <p:spPr>
          <a:xfrm>
            <a:off x="838200" y="1491456"/>
            <a:ext cx="10515600" cy="4279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/>
          </a:p>
        </p:txBody>
      </p:sp>
      <p:pic>
        <p:nvPicPr>
          <p:cNvPr id="117" name="Google Shape;117;p10" descr="A picture containing electronics, white, loudspeak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932"/>
          <a:stretch/>
        </p:blipFill>
        <p:spPr>
          <a:xfrm>
            <a:off x="2895600" y="1717788"/>
            <a:ext cx="6030466" cy="427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Step 2:  Determine Your Goals</a:t>
            </a:r>
            <a:endParaRPr/>
          </a:p>
        </p:txBody>
      </p:sp>
      <p:pic>
        <p:nvPicPr>
          <p:cNvPr id="123" name="Google Shape;123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38809"/>
          <a:stretch/>
        </p:blipFill>
        <p:spPr>
          <a:xfrm>
            <a:off x="838200" y="1491456"/>
            <a:ext cx="10515600" cy="427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1FCCB3F276B74D9ED702EDBD36C4E6" ma:contentTypeVersion="11" ma:contentTypeDescription="Create a new document." ma:contentTypeScope="" ma:versionID="39af5c4ef905b89a7e2b4aa868754454">
  <xsd:schema xmlns:xsd="http://www.w3.org/2001/XMLSchema" xmlns:xs="http://www.w3.org/2001/XMLSchema" xmlns:p="http://schemas.microsoft.com/office/2006/metadata/properties" xmlns:ns2="69d5c35f-dacc-4b30-9ec8-786d925f5e13" xmlns:ns3="9a0d142f-4690-416c-8f26-3a85a83614b6" targetNamespace="http://schemas.microsoft.com/office/2006/metadata/properties" ma:root="true" ma:fieldsID="cd25b7c0b2f9c10466de736c78e33e78" ns2:_="" ns3:_="">
    <xsd:import namespace="69d5c35f-dacc-4b30-9ec8-786d925f5e13"/>
    <xsd:import namespace="9a0d142f-4690-416c-8f26-3a85a83614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d5c35f-dacc-4b30-9ec8-786d925f5e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2b86460d-f5b5-46a6-91c1-a19dbfcce1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0d142f-4690-416c-8f26-3a85a83614b6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b33ede98-69c8-413d-9a4b-3780aab46253}" ma:internalName="TaxCatchAll" ma:showField="CatchAllData" ma:web="9a0d142f-4690-416c-8f26-3a85a83614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a0d142f-4690-416c-8f26-3a85a83614b6" xsi:nil="true"/>
    <lcf76f155ced4ddcb4097134ff3c332f xmlns="69d5c35f-dacc-4b30-9ec8-786d925f5e1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7300611-D6AF-48FF-B0C6-2BCAF17C96F9}"/>
</file>

<file path=customXml/itemProps2.xml><?xml version="1.0" encoding="utf-8"?>
<ds:datastoreItem xmlns:ds="http://schemas.openxmlformats.org/officeDocument/2006/customXml" ds:itemID="{8107B035-49DD-46B5-906F-7DB65C05BDC9}"/>
</file>

<file path=customXml/itemProps3.xml><?xml version="1.0" encoding="utf-8"?>
<ds:datastoreItem xmlns:ds="http://schemas.openxmlformats.org/officeDocument/2006/customXml" ds:itemID="{A064117C-09E8-4860-A350-C3B289A71562}"/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1098</Words>
  <Application>Microsoft Office PowerPoint</Application>
  <PresentationFormat>Widescreen</PresentationFormat>
  <Paragraphs>156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Times New Roman</vt:lpstr>
      <vt:lpstr>Arial</vt:lpstr>
      <vt:lpstr>Noto Sans Symbols</vt:lpstr>
      <vt:lpstr>Palatino Linotype</vt:lpstr>
      <vt:lpstr>Calibri</vt:lpstr>
      <vt:lpstr>Office Theme</vt:lpstr>
      <vt:lpstr>Succession Planning:  Are You Ready?</vt:lpstr>
      <vt:lpstr>Disclaimer</vt:lpstr>
      <vt:lpstr>If You Have Nothing in Place…</vt:lpstr>
      <vt:lpstr>Steps to a Successful Transition</vt:lpstr>
      <vt:lpstr>Step 1:  Create a Flight Plan</vt:lpstr>
      <vt:lpstr>Flight Plan Contents</vt:lpstr>
      <vt:lpstr>Flight Plan Contents (cont.)</vt:lpstr>
      <vt:lpstr>The Gun Safe Lesson</vt:lpstr>
      <vt:lpstr>Step 2:  Determine Your Goals</vt:lpstr>
      <vt:lpstr>The Family Meeting</vt:lpstr>
      <vt:lpstr>What Is Your Most Important Goal?</vt:lpstr>
      <vt:lpstr>Step 3: Design a Business Succession Plan</vt:lpstr>
      <vt:lpstr>Questions to Consider</vt:lpstr>
      <vt:lpstr>Business Entity</vt:lpstr>
      <vt:lpstr>Step 4:  Draft Estate Planning Documents</vt:lpstr>
      <vt:lpstr>Documents Everyone Needs</vt:lpstr>
      <vt:lpstr>PowerPoint Presentation</vt:lpstr>
      <vt:lpstr>Advanced Healthcare Directive</vt:lpstr>
      <vt:lpstr>Medical Power of Attorney</vt:lpstr>
      <vt:lpstr>Durable Power of Attorney</vt:lpstr>
      <vt:lpstr>Documents You May Need</vt:lpstr>
      <vt:lpstr>Step 5: Draft &amp; Implement the Plan</vt:lpstr>
      <vt:lpstr>Assemble the Team</vt:lpstr>
      <vt:lpstr>Continue to Evaluate and Revise</vt:lpstr>
      <vt:lpstr>Additional Resources</vt:lpstr>
      <vt:lpstr>Why Go Through the Hassle?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Agriculture Estate Planning Basics</dc:title>
  <dc:creator>Tiffany Dowell Lashmet</dc:creator>
  <cp:lastModifiedBy>Allyson Tjoelker</cp:lastModifiedBy>
  <cp:revision>4</cp:revision>
  <dcterms:created xsi:type="dcterms:W3CDTF">2021-02-25T16:00:44Z</dcterms:created>
  <dcterms:modified xsi:type="dcterms:W3CDTF">2023-08-24T17:10:09Z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0x010100621FCCB3F276B74D9ED702EDBD36C4E6</vt:lpwstr>
  </property>
</Properties>
</file>