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3" r:id="rId1"/>
  </p:sldMasterIdLst>
  <p:notesMasterIdLst>
    <p:notesMasterId r:id="rId47"/>
  </p:notesMasterIdLst>
  <p:handoutMasterIdLst>
    <p:handoutMasterId r:id="rId48"/>
  </p:handoutMasterIdLst>
  <p:sldIdLst>
    <p:sldId id="256" r:id="rId2"/>
    <p:sldId id="8318" r:id="rId3"/>
    <p:sldId id="8288" r:id="rId4"/>
    <p:sldId id="8130" r:id="rId5"/>
    <p:sldId id="8289" r:id="rId6"/>
    <p:sldId id="8290" r:id="rId7"/>
    <p:sldId id="8291" r:id="rId8"/>
    <p:sldId id="8292" r:id="rId9"/>
    <p:sldId id="8293" r:id="rId10"/>
    <p:sldId id="8294" r:id="rId11"/>
    <p:sldId id="8295" r:id="rId12"/>
    <p:sldId id="8218" r:id="rId13"/>
    <p:sldId id="8189" r:id="rId14"/>
    <p:sldId id="8190" r:id="rId15"/>
    <p:sldId id="8296" r:id="rId16"/>
    <p:sldId id="8297" r:id="rId17"/>
    <p:sldId id="8298" r:id="rId18"/>
    <p:sldId id="8299" r:id="rId19"/>
    <p:sldId id="8300" r:id="rId20"/>
    <p:sldId id="8010" r:id="rId21"/>
    <p:sldId id="8301" r:id="rId22"/>
    <p:sldId id="8224" r:id="rId23"/>
    <p:sldId id="4004" r:id="rId24"/>
    <p:sldId id="8302" r:id="rId25"/>
    <p:sldId id="8305" r:id="rId26"/>
    <p:sldId id="8303" r:id="rId27"/>
    <p:sldId id="8304" r:id="rId28"/>
    <p:sldId id="3916" r:id="rId29"/>
    <p:sldId id="8306" r:id="rId30"/>
    <p:sldId id="8313" r:id="rId31"/>
    <p:sldId id="8281" r:id="rId32"/>
    <p:sldId id="8308" r:id="rId33"/>
    <p:sldId id="8229" r:id="rId34"/>
    <p:sldId id="8230" r:id="rId35"/>
    <p:sldId id="8309" r:id="rId36"/>
    <p:sldId id="8314" r:id="rId37"/>
    <p:sldId id="8315" r:id="rId38"/>
    <p:sldId id="8316" r:id="rId39"/>
    <p:sldId id="3898" r:id="rId40"/>
    <p:sldId id="8312" r:id="rId41"/>
    <p:sldId id="8317" r:id="rId42"/>
    <p:sldId id="3677" r:id="rId43"/>
    <p:sldId id="3678" r:id="rId44"/>
    <p:sldId id="8311" r:id="rId45"/>
    <p:sldId id="3866" r:id="rId46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meadows" initials="am" lastIdx="2" clrIdx="0">
    <p:extLst>
      <p:ext uri="{19B8F6BF-5375-455C-9EA6-DF929625EA0E}">
        <p15:presenceInfo xmlns:p15="http://schemas.microsoft.com/office/powerpoint/2012/main" userId="416252ad2c32c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8000"/>
    <a:srgbClr val="FF3300"/>
    <a:srgbClr val="99CCFF"/>
    <a:srgbClr val="F8F8F8"/>
    <a:srgbClr val="FF9966"/>
    <a:srgbClr val="FF9900"/>
    <a:srgbClr val="0000FF"/>
    <a:srgbClr val="663300"/>
    <a:srgbClr val="DD9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8" autoAdjust="0"/>
    <p:restoredTop sz="86788" autoAdjust="0"/>
  </p:normalViewPr>
  <p:slideViewPr>
    <p:cSldViewPr>
      <p:cViewPr varScale="1">
        <p:scale>
          <a:sx n="89" d="100"/>
          <a:sy n="89" d="100"/>
        </p:scale>
        <p:origin x="34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79"/>
    </p:cViewPr>
  </p:sorterViewPr>
  <p:notesViewPr>
    <p:cSldViewPr>
      <p:cViewPr varScale="1">
        <p:scale>
          <a:sx n="54" d="100"/>
          <a:sy n="54" d="100"/>
        </p:scale>
        <p:origin x="2419" y="5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Lubbock, TX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5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z="1400" dirty="0"/>
              <a:t>August 31,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5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1CE0A6-C5CD-4FA6-9D0B-F542E2E05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5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25" y="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97F790-379E-4C70-98EF-BCAF715B1DA1}" type="datetimeFigureOut">
              <a:rPr lang="en-US"/>
              <a:pPr>
                <a:defRPr/>
              </a:pPr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3" tIns="45851" rIns="91703" bIns="4585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8" y="4460243"/>
            <a:ext cx="5681343" cy="4224655"/>
          </a:xfrm>
          <a:prstGeom prst="rect">
            <a:avLst/>
          </a:prstGeom>
        </p:spPr>
        <p:txBody>
          <a:bodyPr vert="horz" lIns="91703" tIns="45851" rIns="91703" bIns="4585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25" y="8917301"/>
            <a:ext cx="3078058" cy="469583"/>
          </a:xfrm>
          <a:prstGeom prst="rect">
            <a:avLst/>
          </a:prstGeom>
        </p:spPr>
        <p:txBody>
          <a:bodyPr vert="horz" lIns="91703" tIns="45851" rIns="91703" bIns="458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0C7EBF-B314-4365-9234-4A346DEC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C7EBF-B314-4365-9234-4A346DEC17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399" y="815596"/>
            <a:ext cx="11049001" cy="2423302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6600" b="1" cap="sm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1" y="4215107"/>
            <a:ext cx="8229600" cy="1143000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cap="all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endParaRPr lang="en-US" sz="2400" b="1" cap="none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cap="none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DA8AE-725E-4CAF-A32F-B292F4FDAE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A50913-6753-49A0-AA08-F11517BD2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4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621CE2-2A83-4C14-852A-821AF10C6320}"/>
              </a:ext>
            </a:extLst>
          </p:cNvPr>
          <p:cNvSpPr/>
          <p:nvPr userDrawn="1"/>
        </p:nvSpPr>
        <p:spPr>
          <a:xfrm>
            <a:off x="3175" y="483249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E1E992-CA09-4015-96C2-88C1D8222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4038600"/>
            <a:ext cx="3232976" cy="2057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C88CBF-92A8-4B14-98CB-7EC1D6E5D3B9}"/>
              </a:ext>
            </a:extLst>
          </p:cNvPr>
          <p:cNvCxnSpPr>
            <a:cxnSpLocks/>
          </p:cNvCxnSpPr>
          <p:nvPr userDrawn="1"/>
        </p:nvCxnSpPr>
        <p:spPr>
          <a:xfrm>
            <a:off x="3657600" y="4114800"/>
            <a:ext cx="7086600" cy="0"/>
          </a:xfrm>
          <a:prstGeom prst="line">
            <a:avLst/>
          </a:prstGeom>
          <a:ln w="63500" cmpd="dbl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9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465F-2E11-4F97-A8E0-EF2B5E361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4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B5A54-EF2C-4CCE-BADE-0382F58D88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2700" y="5791201"/>
            <a:ext cx="2999317" cy="9636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45368" y="5791201"/>
            <a:ext cx="9046633" cy="9636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228600"/>
            <a:ext cx="12192000" cy="2514600"/>
          </a:xfrm>
          <a:solidFill>
            <a:schemeClr val="accent2"/>
          </a:solidFill>
        </p:spPr>
        <p:txBody>
          <a:bodyPr>
            <a:normAutofit/>
          </a:bodyPr>
          <a:lstStyle>
            <a:lvl1pPr algn="ctr">
              <a:defRPr sz="66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5367" y="5771471"/>
            <a:ext cx="8940800" cy="950119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EDA8AE-725E-4CAF-A32F-B292F4FDA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4163" indent="-284163"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2"/>
              </a:buClr>
              <a:buSzPct val="100000"/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2"/>
              </a:buClr>
              <a:buSzPct val="10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AA58D-9681-4F1A-8EAD-F1A307DA3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>
            <a:lvl1pPr marL="341313" indent="-287338"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1313" algn="l"/>
              </a:tabLst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2"/>
              </a:buClr>
              <a:buSzPct val="100000"/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2"/>
              </a:buClr>
              <a:buSzPct val="100000"/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2"/>
              </a:buClr>
              <a:buSzPct val="100000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284163" indent="-284163"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3A91-7DA5-4A54-935F-E6637E0398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8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 marL="284163" indent="-284163">
              <a:buClr>
                <a:schemeClr val="accent2"/>
              </a:buClr>
              <a:defRPr sz="2800"/>
            </a:lvl1pPr>
            <a:lvl2pPr marL="460375" indent="-260350">
              <a:buClr>
                <a:schemeClr val="accent2"/>
              </a:buClr>
              <a:defRPr sz="2400"/>
            </a:lvl2pPr>
            <a:lvl3pPr marL="630238" indent="-247650">
              <a:buClr>
                <a:schemeClr val="accent2"/>
              </a:buClr>
              <a:defRPr sz="2000"/>
            </a:lvl3pPr>
            <a:lvl4pPr marL="800100" indent="-233363">
              <a:buClr>
                <a:schemeClr val="accent2"/>
              </a:buClr>
              <a:defRPr sz="1800"/>
            </a:lvl4pPr>
            <a:lvl5pPr marL="971550" indent="-222250"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 marL="284163" indent="-284163">
              <a:buClr>
                <a:schemeClr val="accent2"/>
              </a:buClr>
              <a:defRPr sz="2800"/>
            </a:lvl1pPr>
            <a:lvl2pPr marL="460375" indent="-260350">
              <a:buClr>
                <a:schemeClr val="accent2"/>
              </a:buClr>
              <a:defRPr sz="2400"/>
            </a:lvl2pPr>
            <a:lvl3pPr marL="630238" indent="-247650">
              <a:buClr>
                <a:schemeClr val="accent2"/>
              </a:buClr>
              <a:defRPr sz="2000"/>
            </a:lvl3pPr>
            <a:lvl4pPr marL="800100" indent="-233363">
              <a:buClr>
                <a:schemeClr val="accent2"/>
              </a:buClr>
              <a:defRPr sz="1800"/>
            </a:lvl4pPr>
            <a:lvl5pPr marL="971550" indent="-222250"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47B78-E04D-4901-8672-5A26A4DEB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79D62-16E0-4C8B-B8C4-079766527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8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F519-E5D5-4ACE-9010-6D8ACC007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 marL="284163" indent="-284163">
              <a:defRPr sz="2800">
                <a:solidFill>
                  <a:schemeClr val="tx1"/>
                </a:solidFill>
              </a:defRPr>
            </a:lvl1pPr>
            <a:lvl2pPr marL="460375" indent="-260350">
              <a:buClr>
                <a:schemeClr val="accent1">
                  <a:lumMod val="75000"/>
                </a:schemeClr>
              </a:buClr>
              <a:defRPr sz="2400">
                <a:solidFill>
                  <a:schemeClr val="tx1"/>
                </a:solidFill>
              </a:defRPr>
            </a:lvl2pPr>
            <a:lvl3pPr marL="630238" indent="-247650">
              <a:buClr>
                <a:schemeClr val="accent1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3pPr>
            <a:lvl4pPr marL="800100" indent="-233363">
              <a:buClr>
                <a:schemeClr val="accent1">
                  <a:lumMod val="75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971550" indent="-222250">
              <a:buClr>
                <a:schemeClr val="accent1">
                  <a:lumMod val="75000"/>
                </a:schemeClr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FA16A6-F710-4A89-B137-FE5DF639AF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5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91000"/>
            <a:ext cx="12188825" cy="266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3886200"/>
            <a:ext cx="12188825" cy="292608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1985" cy="3429000"/>
          </a:xfrm>
          <a:noFill/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4E0C4-91FF-4094-A08B-DEB97922F6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153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694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982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92708" indent="-3429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>
            <a:lumMod val="75000"/>
          </a:schemeClr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mudgingblog.blogspot.com/p/native-american-country.htm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images/car-insurance/rate-changes-sign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ormusing.blogspot.com/2011_07_01_archive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9007/primary-14-sta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5175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6516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lnd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ecklist-png/download/4561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arcasticmuse.com/2014/07/10/five-steps-to-meet-your-writing-goal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185998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://www.nfbi.ne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hyperlink" Target="http://www.nfbi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muslimsincalgary.ca/islam-qa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rolalalengua.blogspot.com/2014/04/extra-extras.html" TargetMode="Externa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gwestfc.com/education-and-resources/industry-and-economic-insights/economic-updates/agricultural-trends" TargetMode="External"/><Relationship Id="rId2" Type="http://schemas.openxmlformats.org/officeDocument/2006/relationships/hyperlink" Target="https://www.farmprogress.com/road-warrior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hyperlink" Target="mailto:sullylab@vt.edu" TargetMode="External"/><Relationship Id="rId4" Type="http://schemas.openxmlformats.org/officeDocument/2006/relationships/hyperlink" Target="https://www.farmermac.com/news-events/daves-gp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://www.savethepostoffice.com/cpi-rate-increase-looks-likely-exigent-increase-comes-en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flickr.com/photos/91261194@N06/49866200962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researchleap.com/monotonic-correlation-diagnostics-share-price-volatility-shariah-compliant-islamic-bank-new-insight-islamic-financial-engineer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measuring-societal-vulnerability-critical-infrastructure-failure-due-extreme-weather-event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phonemod.net/apple-announces-financials-for-q3-2010.html" TargetMode="Externa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imagazine.com/art/1421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siandevelopmentbank/8426514376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B04E-3678-4123-B11C-04E554ED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99" y="815596"/>
            <a:ext cx="11201401" cy="2423302"/>
          </a:xfrm>
        </p:spPr>
        <p:txBody>
          <a:bodyPr>
            <a:normAutofit/>
          </a:bodyPr>
          <a:lstStyle/>
          <a:p>
            <a:pPr algn="ctr"/>
            <a:r>
              <a:rPr lang="en-US" sz="5400" b="1" cap="small" dirty="0">
                <a:latin typeface="Arial" panose="020B0604020202020204" pitchFamily="34" charset="0"/>
                <a:cs typeface="Arial" panose="020B0604020202020204" pitchFamily="34" charset="0"/>
              </a:rPr>
              <a:t>Economic Mega Trends &amp; </a:t>
            </a:r>
            <a:br>
              <a:rPr lang="en-US" sz="5400" b="1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cap="small" dirty="0">
                <a:latin typeface="Arial" panose="020B0604020202020204" pitchFamily="34" charset="0"/>
                <a:cs typeface="Arial" panose="020B0604020202020204" pitchFamily="34" charset="0"/>
              </a:rPr>
              <a:t>High Octane Business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78577-3094-48E9-830E-26FFB5BCA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9" y="4215106"/>
            <a:ext cx="8229601" cy="1827295"/>
          </a:xfrm>
          <a:noFill/>
        </p:spPr>
        <p:txBody>
          <a:bodyPr>
            <a:normAutofit fontScale="25000" lnSpcReduction="20000"/>
          </a:bodyPr>
          <a:lstStyle/>
          <a:p>
            <a:r>
              <a:rPr lang="en-US" sz="14400" b="1" cap="none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Dr. David M. Kohl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 Emeritus, Agricultural and Applied Economics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of Academic Hall of Fame, College of Agriculture &amp; Life Sciences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Virginia Tech, Blacksburg, VA</a:t>
            </a:r>
          </a:p>
          <a:p>
            <a:pPr>
              <a:spcBef>
                <a:spcPts val="600"/>
              </a:spcBef>
            </a:pPr>
            <a:r>
              <a:rPr lang="en-US" sz="7200" b="1" cap="none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sullylab@vt.edu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E99A6E-88E5-4CA4-8E0C-9B04E6D7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038600"/>
            <a:ext cx="3232976" cy="2057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596297-FF12-4DC4-957C-6DAB715D1694}"/>
              </a:ext>
            </a:extLst>
          </p:cNvPr>
          <p:cNvSpPr txBox="1"/>
          <p:nvPr/>
        </p:nvSpPr>
        <p:spPr>
          <a:xfrm>
            <a:off x="9677400" y="6400800"/>
            <a:ext cx="240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February 17,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703BC6-2DB5-483E-B9EA-1022BA61E90B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45F2D5-1083-422B-A08A-07860A5E8352}"/>
              </a:ext>
            </a:extLst>
          </p:cNvPr>
          <p:cNvSpPr txBox="1"/>
          <p:nvPr/>
        </p:nvSpPr>
        <p:spPr>
          <a:xfrm>
            <a:off x="10058400" y="647266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31, 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250D57-1DFD-4E24-A2D7-B19D87B180E1}"/>
              </a:ext>
            </a:extLst>
          </p:cNvPr>
          <p:cNvCxnSpPr>
            <a:cxnSpLocks/>
          </p:cNvCxnSpPr>
          <p:nvPr/>
        </p:nvCxnSpPr>
        <p:spPr>
          <a:xfrm>
            <a:off x="3886200" y="3962400"/>
            <a:ext cx="7620000" cy="0"/>
          </a:xfrm>
          <a:prstGeom prst="line">
            <a:avLst/>
          </a:prstGeom>
          <a:ln w="63500" cmpd="dbl"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086CCE3-59F4-4D32-979C-62CC263B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47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C3F9D6-9847-4E78-B2DB-AFF7E2C1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4328"/>
            <a:ext cx="12192000" cy="60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18622-2D84-41CF-9001-DFB00370E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64" y="476656"/>
            <a:ext cx="12192000" cy="6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73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7BB4-2FB3-384A-BDCE-B32E8F3D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Walk Around -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7581-DD02-7998-4024-016E0141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4000"/>
            <a:ext cx="652272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20% of world economy</a:t>
            </a:r>
          </a:p>
          <a:p>
            <a:r>
              <a:rPr lang="en-US" dirty="0"/>
              <a:t>European Union &amp; Germany are in recession last quarter 2022 &amp; 1st quarter 2023  </a:t>
            </a:r>
          </a:p>
          <a:p>
            <a:r>
              <a:rPr lang="en-US" dirty="0"/>
              <a:t>Growth- 1% in 2</a:t>
            </a:r>
            <a:r>
              <a:rPr lang="en-US" baseline="30000" dirty="0"/>
              <a:t>nd</a:t>
            </a:r>
            <a:r>
              <a:rPr lang="en-US" dirty="0"/>
              <a:t> Qtr. 2023</a:t>
            </a:r>
          </a:p>
          <a:p>
            <a:r>
              <a:rPr lang="en-US" dirty="0"/>
              <a:t>Core &amp; headline inflation above 4.5%</a:t>
            </a:r>
          </a:p>
          <a:p>
            <a:r>
              <a:rPr lang="en-US" dirty="0"/>
              <a:t>Increasing interest rates</a:t>
            </a:r>
          </a:p>
          <a:p>
            <a:r>
              <a:rPr lang="en-US" dirty="0"/>
              <a:t>Tourism boom</a:t>
            </a:r>
          </a:p>
          <a:p>
            <a:r>
              <a:rPr lang="en-US"/>
              <a:t>Russia - </a:t>
            </a:r>
            <a:r>
              <a:rPr lang="en-US" dirty="0"/>
              <a:t>China trap</a:t>
            </a:r>
          </a:p>
          <a:p>
            <a:r>
              <a:rPr lang="en-US" dirty="0"/>
              <a:t>NATO &amp; European unity – war in Europe </a:t>
            </a:r>
          </a:p>
          <a:p>
            <a:r>
              <a:rPr lang="en-US" dirty="0"/>
              <a:t>Watchlist</a:t>
            </a:r>
          </a:p>
          <a:p>
            <a:pPr lvl="1"/>
            <a:r>
              <a:rPr lang="en-US" dirty="0"/>
              <a:t>Winter weather</a:t>
            </a:r>
          </a:p>
          <a:p>
            <a:pPr lvl="1"/>
            <a:r>
              <a:rPr lang="en-US" dirty="0"/>
              <a:t>Climate/social changes</a:t>
            </a:r>
          </a:p>
          <a:p>
            <a:pPr lvl="1"/>
            <a:r>
              <a:rPr lang="en-US" dirty="0"/>
              <a:t>Interest rates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A88F-863E-F2EF-6D88-7A86A975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9A40D-3688-44ED-9F1C-59BB78F03A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445B3-8208-D2D2-8696-D4F8F2D9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057400"/>
            <a:ext cx="427848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A3481-D1EE-C9C0-F586-91B801E95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61" y="257601"/>
            <a:ext cx="10332720" cy="856397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Walk Around - Southern Hemisphere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31C-AC63-5C57-D57E-C58EA7B17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913120" cy="43264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Brazil’s agricultural competitiveness  &amp; expansion</a:t>
            </a:r>
          </a:p>
          <a:p>
            <a:pPr lvl="1"/>
            <a:r>
              <a:rPr lang="en-US" dirty="0"/>
              <a:t>Soybeans</a:t>
            </a:r>
          </a:p>
          <a:p>
            <a:pPr lvl="1"/>
            <a:r>
              <a:rPr lang="en-US" dirty="0"/>
              <a:t>Corn</a:t>
            </a:r>
          </a:p>
          <a:p>
            <a:pPr lvl="1"/>
            <a:r>
              <a:rPr lang="en-US" dirty="0"/>
              <a:t>Protein industry</a:t>
            </a:r>
          </a:p>
          <a:p>
            <a:r>
              <a:rPr lang="en-US" dirty="0"/>
              <a:t>Belt &amp; Road Initiative</a:t>
            </a:r>
          </a:p>
          <a:p>
            <a:pPr lvl="1"/>
            <a:r>
              <a:rPr lang="en-US" dirty="0"/>
              <a:t>China 2013 </a:t>
            </a:r>
          </a:p>
          <a:p>
            <a:r>
              <a:rPr lang="en-US" dirty="0"/>
              <a:t>Alternative currency to U.S. dollar</a:t>
            </a:r>
          </a:p>
          <a:p>
            <a:pPr lvl="1"/>
            <a:r>
              <a:rPr lang="en-US" dirty="0"/>
              <a:t>New Development Bank (NDB)</a:t>
            </a:r>
          </a:p>
          <a:p>
            <a:pPr lvl="1"/>
            <a:r>
              <a:rPr lang="en-US" dirty="0"/>
              <a:t>Asian Infrastructure Investment Bank (AIIB)</a:t>
            </a:r>
          </a:p>
          <a:p>
            <a:r>
              <a:rPr lang="en-US" dirty="0"/>
              <a:t>Oceania &amp; Southeast Asia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088D4-09E7-2FD1-6944-58EA97F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11F615-FF6B-D537-D96A-B5D19E2CA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43800" y="2419924"/>
            <a:ext cx="4219574" cy="34688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EEB937-1FA1-1211-91D5-3D6F86D947D1}"/>
              </a:ext>
            </a:extLst>
          </p:cNvPr>
          <p:cNvSpPr txBox="1"/>
          <p:nvPr/>
        </p:nvSpPr>
        <p:spPr>
          <a:xfrm>
            <a:off x="8240683" y="6047854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 tooltip="https://mysmudgingblog.blogspot.com/p/native-american-country.html"/>
              </a:rPr>
              <a:t>This Photo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by Unknown Author is licensed under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4" tooltip="https://creativecommons.org/licenses/by/3.0/"/>
              </a:rPr>
              <a:t>CC BY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2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8959-2594-841F-3746-7DB22582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Dollar vs New Currency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D7F94-48F1-7714-59D7-2E2AC346BB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Development BANK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41E3B-AE9C-9C65-2A11-DCC8EE70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7422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Multilateral bank established by BRICS</a:t>
            </a:r>
          </a:p>
          <a:p>
            <a:r>
              <a:rPr lang="en-US" dirty="0"/>
              <a:t>Headquarters in Shanghai, China</a:t>
            </a:r>
          </a:p>
          <a:p>
            <a:r>
              <a:rPr lang="en-US" dirty="0"/>
              <a:t>Reliance on U.S. currency 2/3</a:t>
            </a:r>
          </a:p>
          <a:p>
            <a:r>
              <a:rPr lang="en-US" dirty="0"/>
              <a:t>Russia owns 20%- “new leader”</a:t>
            </a:r>
          </a:p>
          <a:p>
            <a:r>
              <a:rPr lang="en-US" dirty="0"/>
              <a:t>New expensive debt</a:t>
            </a:r>
          </a:p>
          <a:p>
            <a:r>
              <a:rPr lang="en-US" dirty="0"/>
              <a:t>Seeking membership from Saudi Arabia, Argentina, Honduras </a:t>
            </a:r>
          </a:p>
          <a:p>
            <a:r>
              <a:rPr lang="en-US" dirty="0"/>
              <a:t>Russia invasion quadrupled borrowing cost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BB8B2F-9144-0D04-501E-3323D3141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Asian Infrastructure Investment Bank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C1C2E-3C83-CFA4-1E10-057304C787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Financed China’s Belt &amp; Road Initiative</a:t>
            </a:r>
          </a:p>
          <a:p>
            <a:r>
              <a:rPr lang="en-US" dirty="0"/>
              <a:t>Infrastructure for Tomorrow</a:t>
            </a:r>
          </a:p>
          <a:p>
            <a:r>
              <a:rPr lang="en-US" dirty="0"/>
              <a:t>Designed to reduce dependence on dollar based funding</a:t>
            </a:r>
          </a:p>
          <a:p>
            <a:r>
              <a:rPr lang="en-US" dirty="0"/>
              <a:t>Alternative to IMF</a:t>
            </a:r>
          </a:p>
          <a:p>
            <a:r>
              <a:rPr lang="en-US" dirty="0"/>
              <a:t>Western countries are members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643D8-0E1A-CCEF-82E1-75CBFE53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47B78-E04D-4901-8672-5A26A4DEBB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3B8A3-A2EC-D6B9-5013-E4F5C2E1C489}"/>
              </a:ext>
            </a:extLst>
          </p:cNvPr>
          <p:cNvSpPr txBox="1"/>
          <p:nvPr/>
        </p:nvSpPr>
        <p:spPr>
          <a:xfrm>
            <a:off x="838200" y="6459785"/>
            <a:ext cx="6446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Wall Street Journal June 16, 2023 </a:t>
            </a:r>
          </a:p>
        </p:txBody>
      </p:sp>
    </p:spTree>
    <p:extLst>
      <p:ext uri="{BB962C8B-B14F-4D97-AF65-F5344CB8AC3E}">
        <p14:creationId xmlns:p14="http://schemas.microsoft.com/office/powerpoint/2010/main" val="341412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6D3C-611F-E955-59AC-45D21BDB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&amp; Global Disruptors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C456-EA15-AA9C-7026-A5B7B025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China, India, Russia, Brazil, Saudi Arabia, others</a:t>
            </a:r>
          </a:p>
          <a:p>
            <a:pPr lvl="1"/>
            <a:r>
              <a:rPr lang="en-US" dirty="0"/>
              <a:t>New world digital currency to challenge U.S. dollar supremacy</a:t>
            </a:r>
          </a:p>
          <a:p>
            <a:r>
              <a:rPr lang="en-US" dirty="0"/>
              <a:t>Fossil fuels – green energy transition</a:t>
            </a:r>
          </a:p>
          <a:p>
            <a:pPr lvl="1"/>
            <a:r>
              <a:rPr lang="en-US" dirty="0"/>
              <a:t>Disjointed global effort</a:t>
            </a:r>
          </a:p>
          <a:p>
            <a:pPr lvl="1"/>
            <a:r>
              <a:rPr lang="en-US" dirty="0"/>
              <a:t>Unintended consequences</a:t>
            </a:r>
          </a:p>
          <a:p>
            <a:pPr lvl="1"/>
            <a:r>
              <a:rPr lang="en-US" dirty="0"/>
              <a:t>Economic competitiveness</a:t>
            </a:r>
          </a:p>
          <a:p>
            <a:pPr lvl="1"/>
            <a:r>
              <a:rPr lang="en-US" dirty="0"/>
              <a:t>Black swan issues</a:t>
            </a:r>
          </a:p>
          <a:p>
            <a:pPr lvl="1"/>
            <a:r>
              <a:rPr lang="en-US" dirty="0"/>
              <a:t>“If it is green, it must be in the black or profitable without government support.”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F624B-E7D6-52DC-B8DA-80205C7D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6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D6D3C-611F-E955-59AC-45D21BDB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&amp; Global Disruptors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CC456-EA15-AA9C-7026-A5B7B025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Artificial Intelligence (AI)</a:t>
            </a:r>
          </a:p>
          <a:p>
            <a:pPr lvl="1"/>
            <a:r>
              <a:rPr lang="en-US" dirty="0"/>
              <a:t>Good, bad, ugly</a:t>
            </a:r>
          </a:p>
          <a:p>
            <a:pPr lvl="1"/>
            <a:r>
              <a:rPr lang="en-US" dirty="0"/>
              <a:t>More high tech, more high touch</a:t>
            </a:r>
          </a:p>
          <a:p>
            <a:pPr lvl="1"/>
            <a:r>
              <a:rPr lang="en-US" dirty="0"/>
              <a:t>Checking the brains at the door- common sense</a:t>
            </a:r>
          </a:p>
          <a:p>
            <a:pPr lvl="1"/>
            <a:r>
              <a:rPr lang="en-US" dirty="0"/>
              <a:t>Artificial Intelligence (AI) &amp; Human Intelligence Equivalents¹</a:t>
            </a:r>
          </a:p>
          <a:p>
            <a:pPr lvl="2"/>
            <a:r>
              <a:rPr lang="en-US" dirty="0"/>
              <a:t>2020: AI equals Human IQ 80</a:t>
            </a:r>
          </a:p>
          <a:p>
            <a:pPr lvl="2"/>
            <a:r>
              <a:rPr lang="en-US" dirty="0"/>
              <a:t>By 2022: AI is expected to equal Human IQ 100</a:t>
            </a:r>
          </a:p>
          <a:p>
            <a:pPr lvl="2"/>
            <a:r>
              <a:rPr lang="en-US" dirty="0"/>
              <a:t>By 2024: AI is expected to equal Human IQ 120</a:t>
            </a:r>
          </a:p>
          <a:p>
            <a:pPr lvl="2"/>
            <a:r>
              <a:rPr lang="en-US" dirty="0"/>
              <a:t>2028: AI is expected to equal Human IQ 1200!</a:t>
            </a:r>
          </a:p>
          <a:p>
            <a:pPr>
              <a:tabLst>
                <a:tab pos="3087688" algn="l"/>
                <a:tab pos="3140075" algn="l"/>
              </a:tabLst>
            </a:pPr>
            <a:r>
              <a:rPr lang="en-US" dirty="0"/>
              <a:t>ESG (Environmental, Social, &amp; Governance)  </a:t>
            </a:r>
          </a:p>
          <a:p>
            <a:pPr>
              <a:tabLst>
                <a:tab pos="3087688" algn="l"/>
                <a:tab pos="3140075" algn="l"/>
              </a:tabLst>
            </a:pPr>
            <a:r>
              <a:rPr lang="en-US" dirty="0"/>
              <a:t>Alternatives to meat, milk, &amp; other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F624B-E7D6-52DC-B8DA-80205C7D8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0F2CF-094A-5942-B4D8-98C2B7B0229B}"/>
              </a:ext>
            </a:extLst>
          </p:cNvPr>
          <p:cNvSpPr txBox="1"/>
          <p:nvPr/>
        </p:nvSpPr>
        <p:spPr>
          <a:xfrm>
            <a:off x="762000" y="5991531"/>
            <a:ext cx="95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¹Source: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“Digital Disruption in Agriculture”- Nishan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Majarian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Agrian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CEO</a:t>
            </a:r>
          </a:p>
        </p:txBody>
      </p:sp>
    </p:spTree>
    <p:extLst>
      <p:ext uri="{BB962C8B-B14F-4D97-AF65-F5344CB8AC3E}">
        <p14:creationId xmlns:p14="http://schemas.microsoft.com/office/powerpoint/2010/main" val="3470828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671C-E912-89C9-4594-ED1093B9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Funds Rate Hikes in 2022-2023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BDF5C8-81C7-E727-E135-027D6356CC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400" y="1143001"/>
          <a:ext cx="64008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0505189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590870839"/>
                    </a:ext>
                  </a:extLst>
                </a:gridCol>
              </a:tblGrid>
              <a:tr h="383884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in Basis Points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845457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218052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91292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20006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27,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160003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20227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77454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14,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09380"/>
                  </a:ext>
                </a:extLst>
              </a:tr>
              <a:tr h="38008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433273"/>
                  </a:ext>
                </a:extLst>
              </a:tr>
              <a:tr h="4202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22,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19674"/>
                  </a:ext>
                </a:extLst>
              </a:tr>
              <a:tr h="4202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3,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275053"/>
                  </a:ext>
                </a:extLst>
              </a:tr>
              <a:tr h="4202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0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278371"/>
                  </a:ext>
                </a:extLst>
              </a:tr>
              <a:tr h="42021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26,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bps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885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7B196-D9E3-F817-369D-7F64AB35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0854DDE-503D-0388-E67F-E2898D9DAE81}"/>
              </a:ext>
            </a:extLst>
          </p:cNvPr>
          <p:cNvGraphicFramePr>
            <a:graphicFrameLocks noGrp="1"/>
          </p:cNvGraphicFramePr>
          <p:nvPr/>
        </p:nvGraphicFramePr>
        <p:xfrm>
          <a:off x="6858000" y="4419600"/>
          <a:ext cx="46482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990">
                  <a:extLst>
                    <a:ext uri="{9D8B030D-6E8A-4147-A177-3AD203B41FA5}">
                      <a16:colId xmlns:a16="http://schemas.microsoft.com/office/drawing/2014/main" val="2764424774"/>
                    </a:ext>
                  </a:extLst>
                </a:gridCol>
                <a:gridCol w="2287210">
                  <a:extLst>
                    <a:ext uri="{9D8B030D-6E8A-4147-A177-3AD203B41FA5}">
                      <a16:colId xmlns:a16="http://schemas.microsoft.com/office/drawing/2014/main" val="4834051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34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 Funds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4.25% to 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456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7.25% to 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25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Depends on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567984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48D34F02-ADAF-6562-CD87-5E6193291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7600" y="1288495"/>
            <a:ext cx="3162300" cy="210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9BC6D9-B8E6-45B3-89E0-EC29C2BF5791}"/>
              </a:ext>
            </a:extLst>
          </p:cNvPr>
          <p:cNvSpPr txBox="1"/>
          <p:nvPr/>
        </p:nvSpPr>
        <p:spPr>
          <a:xfrm>
            <a:off x="6858000" y="3505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&amp; global banking issues = 100 to 150 bps increase</a:t>
            </a:r>
          </a:p>
        </p:txBody>
      </p:sp>
    </p:spTree>
    <p:extLst>
      <p:ext uri="{BB962C8B-B14F-4D97-AF65-F5344CB8AC3E}">
        <p14:creationId xmlns:p14="http://schemas.microsoft.com/office/powerpoint/2010/main" val="19412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12DDD-4983-4003-329F-AD93F409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Factors for Interest Rate Decline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D54AC-8541-E546-6973-600D6DA7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Headline 4.0% </a:t>
            </a:r>
          </a:p>
          <a:p>
            <a:pPr lvl="1"/>
            <a:r>
              <a:rPr lang="en-US" dirty="0"/>
              <a:t>Core 2.0%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Unemployment</a:t>
            </a:r>
          </a:p>
          <a:p>
            <a:pPr lvl="1"/>
            <a:r>
              <a:rPr lang="en-US" dirty="0"/>
              <a:t>U-3: 4.5%</a:t>
            </a:r>
          </a:p>
          <a:p>
            <a:pPr lvl="1"/>
            <a:r>
              <a:rPr lang="en-US" dirty="0"/>
              <a:t>U-6: 7.5%</a:t>
            </a:r>
          </a:p>
          <a:p>
            <a:r>
              <a:rPr lang="en-US" dirty="0"/>
              <a:t>Two quarters of negative GDP</a:t>
            </a:r>
          </a:p>
          <a:p>
            <a:r>
              <a:rPr lang="en-US" dirty="0"/>
              <a:t>Yield curve – flat to positive</a:t>
            </a:r>
          </a:p>
          <a:p>
            <a:pPr marL="2381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935AA-022C-9E9D-E360-3EA9375D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32AA2-F78E-0977-B3D5-289E3675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1800" y="1923839"/>
            <a:ext cx="4114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04E3-6DE4-5C0A-078F-63D2896C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R-star: The Natural Rate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E9E0-A35C-9FBD-CEF0-B2260BE51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R* is the short term interest rate that would exist when inflation and unemployment are at levels that do not stimulate or restrain the economy.</a:t>
            </a:r>
          </a:p>
          <a:p>
            <a:pPr lvl="1"/>
            <a:r>
              <a:rPr lang="en-US" dirty="0"/>
              <a:t>2.25% to 3.25% Fed funds rate</a:t>
            </a:r>
          </a:p>
          <a:p>
            <a:pPr lvl="1"/>
            <a:r>
              <a:rPr lang="en-US" dirty="0"/>
              <a:t>5.25% to 6.25% Prime rate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Days of zero-bound interest rates (2008-2020) are in the rear view mirror.</a:t>
            </a:r>
          </a:p>
          <a:p>
            <a:pPr lvl="1"/>
            <a:r>
              <a:rPr lang="en-US" dirty="0"/>
              <a:t>Fiscal policy has an instantaneous impact with checks in the mail</a:t>
            </a:r>
          </a:p>
          <a:p>
            <a:pPr lvl="1"/>
            <a:r>
              <a:rPr lang="en-US" dirty="0"/>
              <a:t>Monetary policy (Fed action) has a lag effect of 8 to 18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E7E9A-0AB2-71CB-78E6-08AD699F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B6F18-7AA8-FF22-C6F3-506F9DC0F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66045" y="4507090"/>
            <a:ext cx="16573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944C-93AE-1E28-A50F-FE550CEF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Land Values </a:t>
            </a:r>
            <a:br>
              <a:rPr lang="en-US" dirty="0"/>
            </a:br>
            <a:r>
              <a:rPr lang="en-US" sz="3600" dirty="0"/>
              <a:t>1910-2022 Perspectives on “Booms”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6AB0-8C42-C588-44D7-646098A5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332720" cy="4023360"/>
          </a:xfrm>
        </p:spPr>
        <p:txBody>
          <a:bodyPr/>
          <a:lstStyle/>
          <a:p>
            <a:r>
              <a:rPr lang="en-US" dirty="0"/>
              <a:t>Large appreciation: WWI, WWII, Korean War, 1970s</a:t>
            </a:r>
          </a:p>
          <a:p>
            <a:r>
              <a:rPr lang="en-US" dirty="0"/>
              <a:t>Yearly appreciation peaked &gt; 20% annually</a:t>
            </a:r>
          </a:p>
          <a:p>
            <a:r>
              <a:rPr lang="en-US" dirty="0"/>
              <a:t>Strongest sustainable growth was the 1970s decade which saw &gt; than 10% growth about 70% of the time</a:t>
            </a:r>
          </a:p>
          <a:p>
            <a:r>
              <a:rPr lang="en-US" dirty="0"/>
              <a:t>Rule of 79 since 1910</a:t>
            </a:r>
          </a:p>
          <a:p>
            <a:r>
              <a:rPr lang="en-US" dirty="0"/>
              <a:t>Rule of 88 since beginning of WWII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CEA7-178E-D510-9341-460AA8EC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8763E-7B72-BB8A-01B8-5A2071A4A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8400" y="4419600"/>
            <a:ext cx="1782567" cy="17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02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944C-93AE-1E28-A50F-FE550CEF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Land Values </a:t>
            </a:r>
            <a:br>
              <a:rPr lang="en-US" dirty="0"/>
            </a:br>
            <a:r>
              <a:rPr lang="en-US" sz="3600" dirty="0"/>
              <a:t>1910-2022 Perspectives on “Busts”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6AB0-8C42-C588-44D7-646098A5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1920s, land values declined 5% to 10% annually</a:t>
            </a:r>
          </a:p>
          <a:p>
            <a:r>
              <a:rPr lang="en-US" dirty="0"/>
              <a:t>In the early 1930s during the Great Depression, land values declined 10% to 20% annually</a:t>
            </a:r>
          </a:p>
          <a:p>
            <a:r>
              <a:rPr lang="en-US" dirty="0"/>
              <a:t>In the 1980s, land values declined 5% to 10% annually for five years</a:t>
            </a:r>
          </a:p>
          <a:p>
            <a:r>
              <a:rPr lang="en-US" dirty="0"/>
              <a:t>In 2009 during the Great Recession, farm land values declined 5% annually</a:t>
            </a:r>
          </a:p>
          <a:p>
            <a:r>
              <a:rPr lang="en-US" dirty="0"/>
              <a:t>Other declines nationally: 1% to 3% annually for 1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CEA7-178E-D510-9341-460AA8EC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18E58-6288-3503-72FD-EFDCF9BB4D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8400" y="4343400"/>
            <a:ext cx="1864309" cy="18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4428-9AB9-DF41-CCF4-675B0BC9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Economic Mega Trends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1B1763B-E1B4-EC89-1B04-A6AEE2BB43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5938" b="35938"/>
          <a:stretch>
            <a:fillRect/>
          </a:stretch>
        </p:blipFill>
        <p:spPr>
          <a:xfrm>
            <a:off x="0" y="0"/>
            <a:ext cx="12191985" cy="38862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E9127-1EC2-2455-AD0F-92852340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1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DDFD-6175-BFC6-0BF3-38186E6F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Eight Habits of Parents/Grandparents</a:t>
            </a:r>
            <a:br>
              <a:rPr lang="en-US" dirty="0"/>
            </a:br>
            <a:r>
              <a:rPr lang="en-US" dirty="0"/>
              <a:t>Rule of 78: Quality of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BB60-25DF-74D0-2243-1DAD9E8CD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C7016-F246-0A06-84B0-69F23ED575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Drink water</a:t>
            </a:r>
          </a:p>
          <a:p>
            <a:r>
              <a:rPr lang="en-US" dirty="0"/>
              <a:t>Exercise regularly</a:t>
            </a:r>
          </a:p>
          <a:p>
            <a:r>
              <a:rPr lang="en-US" dirty="0"/>
              <a:t>Healthy diet</a:t>
            </a:r>
          </a:p>
          <a:p>
            <a:r>
              <a:rPr lang="en-US" dirty="0"/>
              <a:t>Sleep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52D11-C29A-C1C8-53A0-4FB61B689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Mental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D0D2E0-F24B-5301-CB9F-8F57E6DC4B2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Support network</a:t>
            </a:r>
          </a:p>
          <a:p>
            <a:r>
              <a:rPr lang="en-US" dirty="0"/>
              <a:t>Life purpose</a:t>
            </a:r>
          </a:p>
          <a:p>
            <a:r>
              <a:rPr lang="en-US" dirty="0"/>
              <a:t>Mental activities: read, meditate</a:t>
            </a:r>
          </a:p>
          <a:p>
            <a:r>
              <a:rPr lang="en-US" dirty="0"/>
              <a:t>Faith &amp; spiritual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7CAAB-4A19-BAC5-3E5A-B6F2CB06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47B78-E04D-4901-8672-5A26A4DEBB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E16D1-4264-3E13-A55A-B99F3446E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334000"/>
            <a:ext cx="2213040" cy="853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F2B09B-D313-2FBA-5058-5E766A71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791604"/>
            <a:ext cx="1597290" cy="2395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10F3F6-B37C-B237-BEE3-27D713FBD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800" y="5306427"/>
            <a:ext cx="2274005" cy="8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3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F10F-514C-02DD-EC49-8A154CAB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Farmland Investment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EB746-6D21-883F-C267-B04A3B3F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502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Understanding of short &amp; long term goals</a:t>
            </a:r>
          </a:p>
          <a:p>
            <a:r>
              <a:rPr lang="en-US" dirty="0"/>
              <a:t>Debt financed vs. cash purchase</a:t>
            </a:r>
          </a:p>
          <a:p>
            <a:r>
              <a:rPr lang="en-US" dirty="0"/>
              <a:t>Working capital to expenses &gt;20% post purchase</a:t>
            </a:r>
          </a:p>
          <a:p>
            <a:r>
              <a:rPr lang="en-US" dirty="0"/>
              <a:t>Current ratio &gt; 1.5:1 post purchase</a:t>
            </a:r>
          </a:p>
          <a:p>
            <a:r>
              <a:rPr lang="en-US" dirty="0"/>
              <a:t>Term debt to EBITDA &lt; 5:1</a:t>
            </a:r>
          </a:p>
          <a:p>
            <a:r>
              <a:rPr lang="en-US" dirty="0"/>
              <a:t>Purchase of farmland is a marathon, not a sprint</a:t>
            </a:r>
          </a:p>
          <a:p>
            <a:r>
              <a:rPr lang="en-US" dirty="0"/>
              <a:t>Can you survive a 3 to 5 year downturn?</a:t>
            </a:r>
          </a:p>
          <a:p>
            <a:r>
              <a:rPr lang="en-US" dirty="0"/>
              <a:t>High business IQ &gt;32 </a:t>
            </a:r>
          </a:p>
          <a:p>
            <a:r>
              <a:rPr lang="en-US" dirty="0"/>
              <a:t>Modest family living / off farm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B078C-EB47-2A43-4BA2-FCAB161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732C8-E62E-F760-4E89-54844D58B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4000" y="3429000"/>
            <a:ext cx="281177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D7FC-7214-4607-8D3D-193C881A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n-US" dirty="0"/>
              <a:t>Future Economic Mega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555E-41DD-4008-BDC4-7C2BA0B626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Cryptocurrency</a:t>
            </a:r>
          </a:p>
          <a:p>
            <a:r>
              <a:rPr lang="en-US" dirty="0"/>
              <a:t>Pig heart &amp; kidney transplanted into human</a:t>
            </a:r>
          </a:p>
          <a:p>
            <a:r>
              <a:rPr lang="en-US" dirty="0"/>
              <a:t>Alpha-gal syndrome (tick induced allergy) </a:t>
            </a:r>
          </a:p>
          <a:p>
            <a:r>
              <a:rPr lang="en-US" dirty="0"/>
              <a:t>A2A2 milk</a:t>
            </a:r>
          </a:p>
          <a:p>
            <a:r>
              <a:rPr lang="en-US" dirty="0"/>
              <a:t>Plant based proteins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546A3-439F-443E-8826-4AA3BE09CD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vehicles</a:t>
            </a:r>
          </a:p>
          <a:p>
            <a:r>
              <a:rPr lang="en-US" dirty="0"/>
              <a:t>Technology: Pearl Harbor 911 just around the corner</a:t>
            </a:r>
          </a:p>
          <a:p>
            <a:r>
              <a:rPr lang="en-US" dirty="0"/>
              <a:t>Carbon payments</a:t>
            </a:r>
          </a:p>
          <a:p>
            <a:r>
              <a:rPr lang="en-US" dirty="0"/>
              <a:t>Rural renaissance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90B63-62D8-40FD-A613-8CAE10BB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3A91-7DA5-4A54-935F-E6637E0398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0FB66-CEA2-4C38-BA16-90B4E6E31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724400"/>
            <a:ext cx="2938527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8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F322-FF4D-4AC0-8A3D-E178A1E8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High Octane Business Strategies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DCD5F88-B26B-40DA-8E69-9066CFAD5B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600" b="9600"/>
          <a:stretch>
            <a:fillRect/>
          </a:stretch>
        </p:blipFill>
        <p:spPr>
          <a:xfrm>
            <a:off x="2005475" y="471844"/>
            <a:ext cx="7924800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52A65-FA6A-4C05-B113-C36FFEDB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5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EDBFE-1411-79E7-180A-A35C417A7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6" y="0"/>
            <a:ext cx="1101284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83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 Octane Business Strategies: </a:t>
            </a:r>
            <a:b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Seven P’s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8122920" cy="37168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noProof="0" dirty="0"/>
              <a:t>Planning</a:t>
            </a:r>
            <a:r>
              <a:rPr lang="en-US" sz="3200" noProof="0" dirty="0"/>
              <a:t> – Manage the Controllables and Manage Around the </a:t>
            </a:r>
            <a:r>
              <a:rPr lang="en-US" sz="3200" noProof="0" dirty="0" err="1"/>
              <a:t>Uncontrollables</a:t>
            </a:r>
            <a:endParaRPr lang="en-US" sz="3200" dirty="0"/>
          </a:p>
          <a:p>
            <a:pPr lvl="1">
              <a:buClr>
                <a:schemeClr val="accent2"/>
              </a:buClr>
            </a:pPr>
            <a:r>
              <a:rPr lang="en-US" dirty="0"/>
              <a:t>Plan, strategize, execute, &amp; monitor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HUT principle</a:t>
            </a:r>
          </a:p>
          <a:p>
            <a:pPr lvl="1"/>
            <a:r>
              <a:rPr lang="en-US" dirty="0"/>
              <a:t>Team of advisors to energize the process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5 to 10% of the time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Written business plan – 4X’s more profitable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Mental health twice as strong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Just in time vs. just enough – Plan for A, B, C, &amp; 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A2D50-EEDA-9E82-7C20-5D008AE60786}"/>
              </a:ext>
            </a:extLst>
          </p:cNvPr>
          <p:cNvSpPr txBox="1"/>
          <p:nvPr/>
        </p:nvSpPr>
        <p:spPr>
          <a:xfrm>
            <a:off x="1981200" y="5392635"/>
            <a:ext cx="55841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“Failing to prepare, is preparing to fail.”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 Wooden, UCLA Coach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C1EB7-98E9-A18C-2873-A2F3B1069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419600"/>
            <a:ext cx="2264913" cy="15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19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9712-E5BF-4433-8425-8043D12B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34" y="310143"/>
            <a:ext cx="10871200" cy="1066800"/>
          </a:xfrm>
        </p:spPr>
        <p:txBody>
          <a:bodyPr>
            <a:normAutofit fontScale="90000"/>
          </a:bodyPr>
          <a:lstStyle/>
          <a:p>
            <a:r>
              <a:rPr lang="en-US" b="0" i="0" dirty="0"/>
              <a:t>Business IQ: Management Factors</a:t>
            </a:r>
            <a:br>
              <a:rPr lang="en-US" sz="4000" b="0" i="0" dirty="0"/>
            </a:br>
            <a:r>
              <a:rPr lang="en-US" sz="3200" b="0" i="0" dirty="0"/>
              <a:t>Critical Questions for Crucial Conversations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B99C6-2101-4204-882B-80EAB4BB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7950"/>
            <a:ext cx="9829800" cy="5207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376BE-1834-4A6E-AF72-9FA4AA71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26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707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64DA-C112-460B-A8C8-C7B21D9A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IQ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27CA1-5848-46FC-BA0F-3F9EBC586C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After completing the Business IQ: Management Factors Scorecard, what are three areas/points in your business that you will continue and three areas/points for improvement?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FFEBB-B3D0-4098-AC32-0859ACE2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DEBEC-D6E1-420E-8D92-9DB7E580267F}"/>
              </a:ext>
            </a:extLst>
          </p:cNvPr>
          <p:cNvSpPr txBox="1"/>
          <p:nvPr/>
        </p:nvSpPr>
        <p:spPr>
          <a:xfrm>
            <a:off x="1295400" y="3848100"/>
            <a:ext cx="45275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 areas/points to continue: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13E62-B930-4994-951C-364E4D5B0788}"/>
              </a:ext>
            </a:extLst>
          </p:cNvPr>
          <p:cNvSpPr/>
          <p:nvPr/>
        </p:nvSpPr>
        <p:spPr>
          <a:xfrm>
            <a:off x="6324600" y="3810000"/>
            <a:ext cx="457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areas/points to improve: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38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696F2-652A-48CC-AD14-4D820436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10478202" cy="996577"/>
          </a:xfrm>
        </p:spPr>
        <p:txBody>
          <a:bodyPr>
            <a:normAutofit/>
          </a:bodyPr>
          <a:lstStyle/>
          <a:p>
            <a:r>
              <a:rPr lang="en-US" sz="4400" b="0" i="0" dirty="0"/>
              <a:t>Business IQ: Top Third vs. Low Third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22DC5-E0DC-43D2-8278-F911556E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>
                <a:solidFill>
                  <a:schemeClr val="bg1"/>
                </a:solidFill>
                <a:latin typeface="+mj-lt"/>
              </a:rPr>
              <a:pPr>
                <a:defRPr/>
              </a:pPr>
              <a:t>28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9E4F8F6-B576-4263-ADB1-33FFBC0C9E1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7278292"/>
              </p:ext>
            </p:extLst>
          </p:nvPr>
        </p:nvGraphicFramePr>
        <p:xfrm>
          <a:off x="914400" y="1600200"/>
          <a:ext cx="9906000" cy="3140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817">
                  <a:extLst>
                    <a:ext uri="{9D8B030D-6E8A-4147-A177-3AD203B41FA5}">
                      <a16:colId xmlns:a16="http://schemas.microsoft.com/office/drawing/2014/main" val="3117435339"/>
                    </a:ext>
                  </a:extLst>
                </a:gridCol>
                <a:gridCol w="1906794">
                  <a:extLst>
                    <a:ext uri="{9D8B030D-6E8A-4147-A177-3AD203B41FA5}">
                      <a16:colId xmlns:a16="http://schemas.microsoft.com/office/drawing/2014/main" val="662404526"/>
                    </a:ext>
                  </a:extLst>
                </a:gridCol>
                <a:gridCol w="2035389">
                  <a:extLst>
                    <a:ext uri="{9D8B030D-6E8A-4147-A177-3AD203B41FA5}">
                      <a16:colId xmlns:a16="http://schemas.microsoft.com/office/drawing/2014/main" val="1674554033"/>
                    </a:ext>
                  </a:extLst>
                </a:gridCol>
              </a:tblGrid>
              <a:tr h="464072">
                <a:tc>
                  <a:txBody>
                    <a:bodyPr/>
                    <a:lstStyle/>
                    <a:p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1/3*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Bottom 1/3*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07526"/>
                  </a:ext>
                </a:extLst>
              </a:tr>
              <a:tr h="4640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Debt/Total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54174"/>
                  </a:ext>
                </a:extLst>
              </a:tr>
              <a:tr h="4640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on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73174"/>
                  </a:ext>
                </a:extLst>
              </a:tr>
              <a:tr h="4640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Farm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$202,120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$53,406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3599"/>
                  </a:ext>
                </a:extLst>
              </a:tr>
              <a:tr h="4640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20742"/>
                  </a:ext>
                </a:extLst>
              </a:tr>
              <a:tr h="82047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 Expense to Revenue Ratio (excluding interest &amp; depreciation)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024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88FCB9D-810A-448E-9DA0-68E4E557CD33}"/>
              </a:ext>
            </a:extLst>
          </p:cNvPr>
          <p:cNvSpPr txBox="1"/>
          <p:nvPr/>
        </p:nvSpPr>
        <p:spPr>
          <a:xfrm>
            <a:off x="838200" y="5715000"/>
            <a:ext cx="958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Preliminary Study of Kentucky Farm Business Management Association data - Ben Isaacs, Undergraduate Research Study at University of Kentucky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6ECABB-9F39-4D59-AECC-F5A71A85D4F5}"/>
              </a:ext>
            </a:extLst>
          </p:cNvPr>
          <p:cNvSpPr txBox="1"/>
          <p:nvPr/>
        </p:nvSpPr>
        <p:spPr>
          <a:xfrm>
            <a:off x="8382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2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 Octane Business Strategies: </a:t>
            </a:r>
            <a:b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Seven P’s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752600"/>
            <a:ext cx="850392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noProof="0" dirty="0"/>
              <a:t>Proactive</a:t>
            </a:r>
            <a:r>
              <a:rPr lang="en-US" sz="3200" noProof="0" dirty="0"/>
              <a:t> Goal Setting </a:t>
            </a:r>
            <a:endParaRPr lang="en-US" sz="3200" dirty="0"/>
          </a:p>
          <a:p>
            <a:pPr lvl="1">
              <a:buClr>
                <a:schemeClr val="accent2"/>
              </a:buClr>
            </a:pPr>
            <a:r>
              <a:rPr lang="en-US" dirty="0"/>
              <a:t>80-16-4 Rule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Six degrees of goal setting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Short term- 1 year or less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Long term- 3-5 years</a:t>
            </a:r>
          </a:p>
          <a:p>
            <a:pPr lvl="1">
              <a:buClr>
                <a:schemeClr val="accent2"/>
              </a:buClr>
            </a:pPr>
            <a:r>
              <a:rPr lang="en-US" dirty="0"/>
              <a:t>Goals should be S.M.A.R.T. </a:t>
            </a:r>
          </a:p>
          <a:p>
            <a:pPr lvl="1"/>
            <a:r>
              <a:rPr lang="en-US" dirty="0"/>
              <a:t>Business, family &amp; personal</a:t>
            </a:r>
          </a:p>
          <a:p>
            <a:pPr lvl="1"/>
            <a:r>
              <a:rPr lang="en-US" dirty="0"/>
              <a:t>Mental, physical &amp; spiritual</a:t>
            </a:r>
          </a:p>
          <a:p>
            <a:pPr lvl="1"/>
            <a:r>
              <a:rPr lang="en-US" dirty="0"/>
              <a:t>20% of top producers have written goals</a:t>
            </a:r>
          </a:p>
          <a:p>
            <a:pPr lvl="1"/>
            <a:r>
              <a:rPr lang="en-US" dirty="0"/>
              <a:t>Developing written goals: earn 4 times as much in lifetime</a:t>
            </a:r>
          </a:p>
          <a:p>
            <a:pPr marL="20002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A2D50-EEDA-9E82-7C20-5D008AE60786}"/>
              </a:ext>
            </a:extLst>
          </p:cNvPr>
          <p:cNvSpPr txBox="1"/>
          <p:nvPr/>
        </p:nvSpPr>
        <p:spPr>
          <a:xfrm>
            <a:off x="2514600" y="5776959"/>
            <a:ext cx="5867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“Goals provide focus in a cluttered world.”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F07D9C-75CE-1ABF-F335-489901A6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416597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2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4377-BF44-600F-0AEE-25ACCD3D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for the Quarter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A5CC2-4029-F478-5BA3-FF7010770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96903"/>
            <a:ext cx="58369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“</a:t>
            </a:r>
            <a:r>
              <a:rPr lang="en-US" dirty="0"/>
              <a:t>The opportunity for business and personal prosperity is not about the size, the enterprise or the next big thing.  It is about being a ‘five-percenter,’ meaning being a little better in many components of production, operational efficiency, marketing, risk management, finance, </a:t>
            </a:r>
            <a:r>
              <a:rPr lang="en-US"/>
              <a:t>human resources and </a:t>
            </a:r>
            <a:r>
              <a:rPr lang="en-US" dirty="0"/>
              <a:t>in the focus on your values and goals.”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79CFE-24BE-1545-2A70-25853395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614B8-904E-6A02-B2A6-9984DA3AD6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0400" y="1981200"/>
            <a:ext cx="4343400" cy="3439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C69D85-1E5D-05B0-2A20-50381BCD7020}"/>
              </a:ext>
            </a:extLst>
          </p:cNvPr>
          <p:cNvSpPr txBox="1"/>
          <p:nvPr/>
        </p:nvSpPr>
        <p:spPr>
          <a:xfrm>
            <a:off x="8255000" y="6945456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thesarcasticmuse.com/2014/07/10/five-steps-to-meet-your-writing-goal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1335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Octane Business Strategies: </a:t>
            </a:r>
            <a:br>
              <a:rPr lang="en-US" dirty="0"/>
            </a:br>
            <a:r>
              <a:rPr lang="en-US" dirty="0"/>
              <a:t>The Seven P’s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3200" u="sng" noProof="0" dirty="0"/>
              <a:t>Pivot</a:t>
            </a:r>
            <a:r>
              <a:rPr lang="en-US" sz="3200" noProof="0" dirty="0"/>
              <a:t>: Block Adversity/Capitalize on Opportunity</a:t>
            </a:r>
            <a:endParaRPr lang="en-US" sz="3200" dirty="0"/>
          </a:p>
          <a:p>
            <a:pPr lvl="2"/>
            <a:r>
              <a:rPr lang="en-US" sz="2400" dirty="0"/>
              <a:t>Working capital &amp; quickness to cash</a:t>
            </a:r>
          </a:p>
          <a:p>
            <a:pPr lvl="2"/>
            <a:r>
              <a:rPr lang="en-US" sz="2400" dirty="0"/>
              <a:t>Working capital/debt service (principal &amp; interest) &gt;5 to 1</a:t>
            </a:r>
          </a:p>
          <a:p>
            <a:pPr lvl="2"/>
            <a:r>
              <a:rPr lang="en-US" sz="2400" dirty="0"/>
              <a:t>Working capital/expenses &gt;25%</a:t>
            </a:r>
          </a:p>
          <a:p>
            <a:pPr lvl="3"/>
            <a:r>
              <a:rPr lang="en-US" sz="2000" dirty="0"/>
              <a:t>&gt;30% of your working capital - able to be converted to cash in 90 days</a:t>
            </a:r>
          </a:p>
          <a:p>
            <a:pPr lvl="2"/>
            <a:r>
              <a:rPr lang="en-US" sz="2400" dirty="0"/>
              <a:t>Four to eight months of household expenses in cash</a:t>
            </a:r>
          </a:p>
          <a:p>
            <a:pPr lvl="2"/>
            <a:r>
              <a:rPr lang="en-US" sz="2400" dirty="0"/>
              <a:t>Financial liquidity &amp; cash: the bridge</a:t>
            </a:r>
          </a:p>
          <a:p>
            <a:pPr lvl="3"/>
            <a:r>
              <a:rPr lang="en-US" sz="2200" dirty="0"/>
              <a:t>Shock absorber- cash flow, profits</a:t>
            </a:r>
          </a:p>
          <a:p>
            <a:pPr lvl="3"/>
            <a:r>
              <a:rPr lang="en-US" sz="2000" dirty="0"/>
              <a:t>Preserve wealth or liquidity fallback</a:t>
            </a:r>
          </a:p>
          <a:p>
            <a:pPr lvl="3"/>
            <a:endParaRPr lang="en-US" sz="2200" dirty="0"/>
          </a:p>
          <a:p>
            <a:pPr lvl="2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AE004-317E-6BFA-F920-EFF7DDF55275}"/>
              </a:ext>
            </a:extLst>
          </p:cNvPr>
          <p:cNvSpPr txBox="1"/>
          <p:nvPr/>
        </p:nvSpPr>
        <p:spPr>
          <a:xfrm>
            <a:off x="3048000" y="5696382"/>
            <a:ext cx="480722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“Cash is queen on a chessboard”.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841F2A-B576-F069-1B00-DFAB7D68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419600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7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EA54216-E84D-B3B1-7A65-292EE3194BFB}"/>
              </a:ext>
            </a:extLst>
          </p:cNvPr>
          <p:cNvSpPr txBox="1"/>
          <p:nvPr/>
        </p:nvSpPr>
        <p:spPr>
          <a:xfrm>
            <a:off x="659525" y="2821900"/>
            <a:ext cx="49851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you go down the pier, the deeper the water.  This increases the need for a higher level of expertise, and there are fewer options.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938B-216D-A129-F2B2-B8BA3FEAE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3859" y="1924728"/>
            <a:ext cx="5710690" cy="3807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B834A7-E379-8756-8154-D75EC574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/>
          </a:bodyPr>
          <a:lstStyle/>
          <a:p>
            <a:r>
              <a:rPr lang="en-US" dirty="0"/>
              <a:t>Bridge &amp; Pier Concept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70CAE1-2ECC-A8E6-E2A5-619E3C698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25" y="1667342"/>
            <a:ext cx="10058400" cy="4022725"/>
          </a:xfrm>
        </p:spPr>
        <p:txBody>
          <a:bodyPr>
            <a:normAutofit/>
          </a:bodyPr>
          <a:lstStyle/>
          <a:p>
            <a:r>
              <a:rPr lang="en-US" sz="3200" dirty="0"/>
              <a:t>Are you building a bridge or a pier?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1D676-62AE-0AF2-8910-7A4DF487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B9A40D-3688-44ED-9F1C-59BB78F03A1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8DDE2-BEF2-5DE8-B5BF-7D88EBC29ED8}"/>
              </a:ext>
            </a:extLst>
          </p:cNvPr>
          <p:cNvSpPr txBox="1"/>
          <p:nvPr/>
        </p:nvSpPr>
        <p:spPr>
          <a:xfrm>
            <a:off x="7959104" y="3878491"/>
            <a:ext cx="16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Refinance 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093AF-8367-BA44-37E6-9AE6DC3DB956}"/>
              </a:ext>
            </a:extLst>
          </p:cNvPr>
          <p:cNvSpPr txBox="1"/>
          <p:nvPr/>
        </p:nvSpPr>
        <p:spPr>
          <a:xfrm>
            <a:off x="7966031" y="2491625"/>
            <a:ext cx="1600200" cy="36933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Refinance #3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CDAB0-F1F3-85F4-9A0A-05D1E57E8F6F}"/>
              </a:ext>
            </a:extLst>
          </p:cNvPr>
          <p:cNvSpPr txBox="1"/>
          <p:nvPr/>
        </p:nvSpPr>
        <p:spPr>
          <a:xfrm>
            <a:off x="7959104" y="5068669"/>
            <a:ext cx="16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Refinance #1</a:t>
            </a:r>
          </a:p>
        </p:txBody>
      </p:sp>
    </p:spTree>
    <p:extLst>
      <p:ext uri="{BB962C8B-B14F-4D97-AF65-F5344CB8AC3E}">
        <p14:creationId xmlns:p14="http://schemas.microsoft.com/office/powerpoint/2010/main" val="313452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25F4-4E09-1C3D-C527-B1BE3F12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Octane Business Strategies: </a:t>
            </a:r>
            <a:br>
              <a:rPr lang="en-US" dirty="0"/>
            </a:br>
            <a:r>
              <a:rPr lang="en-US" dirty="0"/>
              <a:t>The Seven 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B4A3-A0C6-5F52-9C4C-6DEE49BE6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573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Projected</a:t>
            </a:r>
            <a:r>
              <a:rPr lang="en-US" sz="3200" dirty="0"/>
              <a:t> Cash Flow (Financial Sensitivity Analysis)</a:t>
            </a:r>
          </a:p>
          <a:p>
            <a:pPr lvl="1"/>
            <a:r>
              <a:rPr lang="en-US" dirty="0"/>
              <a:t>Best, average &amp; worst case scenarios “best of the best”</a:t>
            </a:r>
          </a:p>
          <a:p>
            <a:pPr lvl="1"/>
            <a:r>
              <a:rPr lang="en-US" dirty="0"/>
              <a:t>Monitor more than annually- “variance analysis”</a:t>
            </a:r>
          </a:p>
          <a:p>
            <a:pPr lvl="1"/>
            <a:r>
              <a:rPr lang="en-US" dirty="0"/>
              <a:t>10-10-5 financial sensitivity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449E9-D0BD-5098-DFB0-3D69FE92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482E1-E2C8-6BDA-F9CD-EA1DB0F747F6}"/>
              </a:ext>
            </a:extLst>
          </p:cNvPr>
          <p:cNvSpPr txBox="1"/>
          <p:nvPr/>
        </p:nvSpPr>
        <p:spPr>
          <a:xfrm>
            <a:off x="2438400" y="5320555"/>
            <a:ext cx="5943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00025" lvl="1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Cash flow &amp; financial sensitivity analysis </a:t>
            </a:r>
          </a:p>
          <a:p>
            <a:pPr marL="200025" lvl="1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are the “financial guardrails”.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E6AA5B-3D21-0C1C-E6F4-35BE7B90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426226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3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C195-5BB7-03C4-DA05-CD126080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 Living Summary 2005-2014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E8395-2C7A-E8C5-371A-FB919175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9A40D-3688-44ED-9F1C-59BB78F03A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9CDC5-49FF-D0B6-137A-B5CD6DE88794}"/>
              </a:ext>
            </a:extLst>
          </p:cNvPr>
          <p:cNvSpPr txBox="1"/>
          <p:nvPr/>
        </p:nvSpPr>
        <p:spPr>
          <a:xfrm>
            <a:off x="1219200" y="6459785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Farm Business, Inc.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www.nfbi.net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65BF8-CFAC-0622-EDAD-303CEC181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1052668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10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CC195-5BB7-03C4-DA05-CD126080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Family Living Summary 2015-2022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E8395-2C7A-E8C5-371A-FB919175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9A40D-3688-44ED-9F1C-59BB78F03A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9CDC5-49FF-D0B6-137A-B5CD6DE88794}"/>
              </a:ext>
            </a:extLst>
          </p:cNvPr>
          <p:cNvSpPr txBox="1"/>
          <p:nvPr/>
        </p:nvSpPr>
        <p:spPr>
          <a:xfrm>
            <a:off x="1219200" y="6459785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Nebraska Farm Business, Inc.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www.nfbi.net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590C5-71D6-AD53-62B8-9BD6F4AD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990600"/>
            <a:ext cx="6629400" cy="52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01720-DA12-8012-DAF3-E8A4D14C6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" y="990601"/>
            <a:ext cx="254508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2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25F4-4E09-1C3D-C527-B1BE3F12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Octane Business Strategies: </a:t>
            </a:r>
            <a:br>
              <a:rPr lang="en-US" dirty="0"/>
            </a:br>
            <a:r>
              <a:rPr lang="en-US" dirty="0"/>
              <a:t>The Seven 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5B4A3-A0C6-5F52-9C4C-6DEE49BE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Profitability</a:t>
            </a:r>
          </a:p>
          <a:p>
            <a:pPr lvl="1"/>
            <a:r>
              <a:rPr lang="en-US" sz="2800" dirty="0"/>
              <a:t>60-30-10 profit plan</a:t>
            </a:r>
          </a:p>
          <a:p>
            <a:pPr lvl="1"/>
            <a:r>
              <a:rPr lang="en-US" sz="2800" dirty="0"/>
              <a:t>Term Debt to EBITDA</a:t>
            </a:r>
          </a:p>
          <a:p>
            <a:pPr lvl="2"/>
            <a:r>
              <a:rPr lang="en-US" sz="2400" dirty="0"/>
              <a:t>&lt;3:1 </a:t>
            </a:r>
            <a:r>
              <a:rPr lang="en-US" sz="2400" dirty="0">
                <a:solidFill>
                  <a:schemeClr val="accent2"/>
                </a:solidFill>
              </a:rPr>
              <a:t>Green</a:t>
            </a:r>
            <a:r>
              <a:rPr lang="en-US" sz="2400" dirty="0"/>
              <a:t> 	  (moderate agility/resiliency)</a:t>
            </a:r>
          </a:p>
          <a:p>
            <a:pPr lvl="2"/>
            <a:r>
              <a:rPr lang="en-US" sz="2400" dirty="0"/>
              <a:t>3:1 to 6:1 </a:t>
            </a:r>
            <a:r>
              <a:rPr lang="en-US" sz="2400" dirty="0">
                <a:solidFill>
                  <a:srgbClr val="FFC000"/>
                </a:solidFill>
              </a:rPr>
              <a:t>Yellow</a:t>
            </a:r>
            <a:r>
              <a:rPr lang="en-US" sz="2400" dirty="0"/>
              <a:t> (some resiliency, little agility)</a:t>
            </a:r>
          </a:p>
          <a:p>
            <a:pPr lvl="2"/>
            <a:r>
              <a:rPr lang="en-US" sz="2400" dirty="0"/>
              <a:t>&gt;6:1 </a:t>
            </a:r>
            <a:r>
              <a:rPr lang="en-US" sz="2400" dirty="0">
                <a:solidFill>
                  <a:srgbClr val="FF0000"/>
                </a:solidFill>
              </a:rPr>
              <a:t>Red </a:t>
            </a:r>
            <a:r>
              <a:rPr lang="en-US" sz="2400" dirty="0"/>
              <a:t>	  (low agility/resiliency)</a:t>
            </a:r>
          </a:p>
          <a:p>
            <a:pPr lvl="1"/>
            <a:r>
              <a:rPr lang="en-US" sz="2800" dirty="0"/>
              <a:t>Earns &amp; turns </a:t>
            </a:r>
          </a:p>
          <a:p>
            <a:pPr lvl="2"/>
            <a:r>
              <a:rPr lang="en-US" sz="2400" dirty="0"/>
              <a:t>Margin X capital turnover = ROA </a:t>
            </a:r>
          </a:p>
          <a:p>
            <a:pPr lvl="1"/>
            <a:endParaRPr lang="en-US" sz="3400" dirty="0"/>
          </a:p>
          <a:p>
            <a:pPr marL="200025" lvl="1" indent="0">
              <a:buNone/>
            </a:pPr>
            <a:endParaRPr lang="en-US" sz="3400" dirty="0"/>
          </a:p>
          <a:p>
            <a:pPr lvl="1"/>
            <a:endParaRPr lang="en-US" sz="2900" dirty="0"/>
          </a:p>
          <a:p>
            <a:pPr lvl="1"/>
            <a:endParaRPr lang="en-US" sz="29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449E9-D0BD-5098-DFB0-3D69FE92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E205A-8805-C77A-A7F7-F17A308141E3}"/>
              </a:ext>
            </a:extLst>
          </p:cNvPr>
          <p:cNvSpPr txBox="1"/>
          <p:nvPr/>
        </p:nvSpPr>
        <p:spPr>
          <a:xfrm>
            <a:off x="1812723" y="5653650"/>
            <a:ext cx="52738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“Profit is the oxygen of the business.”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0E484-BB71-E077-74EE-F08A06FB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4401011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27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Octane Business Strategies: </a:t>
            </a:r>
            <a:br>
              <a:rPr lang="en-US" dirty="0"/>
            </a:br>
            <a:r>
              <a:rPr lang="en-US" dirty="0"/>
              <a:t>The Seven P’s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accent2"/>
              </a:buClr>
              <a:buNone/>
            </a:pPr>
            <a:r>
              <a:rPr lang="en-US" sz="3200" u="sng" noProof="0" dirty="0"/>
              <a:t>Pathway</a:t>
            </a:r>
            <a:r>
              <a:rPr lang="en-US" sz="3200" noProof="0" dirty="0"/>
              <a:t> – the Journey/Transition Management</a:t>
            </a:r>
            <a:endParaRPr lang="en-US" sz="3200" dirty="0"/>
          </a:p>
          <a:p>
            <a:pPr lvl="2"/>
            <a:r>
              <a:rPr lang="en-US" sz="2400" dirty="0"/>
              <a:t>Wonder, blunder, thunder, &amp; under phases</a:t>
            </a:r>
          </a:p>
          <a:p>
            <a:pPr lvl="2"/>
            <a:r>
              <a:rPr lang="en-US" sz="2400" dirty="0"/>
              <a:t>1% asset or equity base invested in transition planning</a:t>
            </a:r>
          </a:p>
          <a:p>
            <a:pPr lvl="2"/>
            <a:r>
              <a:rPr lang="en-US" sz="2400" dirty="0"/>
              <a:t>50% retirement income for senior generation</a:t>
            </a:r>
          </a:p>
          <a:p>
            <a:pPr lvl="2"/>
            <a:r>
              <a:rPr lang="en-US" sz="2400" dirty="0"/>
              <a:t>Personal budget &amp; business budgets</a:t>
            </a:r>
          </a:p>
          <a:p>
            <a:pPr lvl="2"/>
            <a:r>
              <a:rPr lang="en-US" sz="2400" dirty="0"/>
              <a:t>Invest 5% of income outside the business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A40D-3688-44ED-9F1C-59BB78F03A1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7F7D1-DC9E-7E08-FF83-D3B3EB32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4343400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5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36662"/>
          </a:xfrm>
        </p:spPr>
        <p:txBody>
          <a:bodyPr>
            <a:normAutofit fontScale="90000"/>
          </a:bodyPr>
          <a:lstStyle/>
          <a:p>
            <a:r>
              <a:rPr lang="en-US" dirty="0"/>
              <a:t>High Octane Business Strategies: </a:t>
            </a:r>
            <a:br>
              <a:rPr lang="en-US" dirty="0"/>
            </a:br>
            <a:r>
              <a:rPr lang="en-US" dirty="0"/>
              <a:t>The Seven P’s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8420454" cy="4022725"/>
          </a:xfrm>
        </p:spPr>
        <p:txBody>
          <a:bodyPr>
            <a:normAutofit/>
          </a:bodyPr>
          <a:lstStyle/>
          <a:p>
            <a:r>
              <a:rPr lang="en-US" sz="3200" u="sng" noProof="0" dirty="0"/>
              <a:t>People</a:t>
            </a:r>
            <a:r>
              <a:rPr lang="en-US" sz="3200" noProof="0" dirty="0"/>
              <a:t> - Independent vs. Interdependent</a:t>
            </a:r>
            <a:endParaRPr lang="en-US" sz="3200" dirty="0"/>
          </a:p>
          <a:p>
            <a:pPr lvl="1"/>
            <a:r>
              <a:rPr lang="en-US" dirty="0"/>
              <a:t>Productive people is the difference between good and great</a:t>
            </a:r>
          </a:p>
          <a:p>
            <a:pPr lvl="1"/>
            <a:r>
              <a:rPr lang="en-US" dirty="0"/>
              <a:t>Good to Great: Why Some Companies Make the Leap... and Others Don’t by Jim Collins</a:t>
            </a:r>
          </a:p>
          <a:p>
            <a:pPr lvl="1"/>
            <a:r>
              <a:rPr lang="en-US" dirty="0"/>
              <a:t>Six perspectives of the bus</a:t>
            </a:r>
          </a:p>
          <a:p>
            <a:pPr lvl="1"/>
            <a:r>
              <a:rPr lang="en-US" dirty="0"/>
              <a:t>Accountability: leadership, frontline people, family members, advisors</a:t>
            </a:r>
          </a:p>
          <a:p>
            <a:pPr lvl="1"/>
            <a:r>
              <a:rPr lang="en-US" dirty="0"/>
              <a:t>Role players win championships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B9A40D-3688-44ED-9F1C-59BB78F03A1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C09209-0722-CC3C-E364-7BA7D96A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417" y="4419600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AF69C-4DBF-4FB1-9BF2-12599F78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241526"/>
          </a:xfrm>
        </p:spPr>
        <p:txBody>
          <a:bodyPr>
            <a:normAutofit fontScale="90000"/>
          </a:bodyPr>
          <a:lstStyle/>
          <a:p>
            <a:r>
              <a:rPr lang="en-US" dirty="0"/>
              <a:t>High Octane Business Strategies: </a:t>
            </a:r>
            <a:br>
              <a:rPr lang="en-US" dirty="0"/>
            </a:br>
            <a:r>
              <a:rPr lang="en-US" dirty="0"/>
              <a:t>The Seven P’s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4A21-7973-446A-A60B-C3B0A002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846263"/>
            <a:ext cx="10333037" cy="4402137"/>
          </a:xfrm>
        </p:spPr>
        <p:txBody>
          <a:bodyPr>
            <a:normAutofit/>
          </a:bodyPr>
          <a:lstStyle/>
          <a:p>
            <a:r>
              <a:rPr lang="en-US" sz="3200" u="sng" noProof="0" dirty="0"/>
              <a:t>Prioritization</a:t>
            </a:r>
            <a:r>
              <a:rPr lang="en-US" sz="3200" noProof="0" dirty="0"/>
              <a:t> of Priorities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885B-05B8-4E1E-8A8A-7ECE57E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B9A40D-3688-44ED-9F1C-59BB78F03A1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4D4BA-971D-4871-A6E3-4935B74C1D6F}"/>
              </a:ext>
            </a:extLst>
          </p:cNvPr>
          <p:cNvSpPr txBox="1"/>
          <p:nvPr/>
        </p:nvSpPr>
        <p:spPr>
          <a:xfrm>
            <a:off x="1524000" y="2343326"/>
            <a:ext cx="6096000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Overscheduled- work &amp; life balance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Goal setting- six degrees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2,500 - 500 hour rule</a:t>
            </a: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life: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editation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xercise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iet</a:t>
            </a:r>
          </a:p>
          <a:p>
            <a:pPr marL="639763" marR="0" lvl="1" indent="-273050" algn="l" defTabSz="9144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leep &amp;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upport network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75FD9-8427-4789-BFDB-8DE38CD73E9E}"/>
              </a:ext>
            </a:extLst>
          </p:cNvPr>
          <p:cNvSpPr txBox="1"/>
          <p:nvPr/>
        </p:nvSpPr>
        <p:spPr>
          <a:xfrm>
            <a:off x="6997700" y="2331306"/>
            <a:ext cx="4368800" cy="423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DAIRY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life:</a:t>
            </a:r>
          </a:p>
          <a:p>
            <a:pPr marL="776288" lvl="1" indent="-319088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iscipline</a:t>
            </a:r>
          </a:p>
          <a:p>
            <a:pPr marL="776288" lvl="1" indent="-319088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ttitude and Accountability</a:t>
            </a:r>
          </a:p>
          <a:p>
            <a:pPr marL="776288" lvl="1" indent="-319088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nitiative, passion and zest</a:t>
            </a:r>
          </a:p>
          <a:p>
            <a:pPr marL="776288" lvl="1" indent="-319088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espectful,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eliable and open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eason</a:t>
            </a:r>
          </a:p>
          <a:p>
            <a:pPr marL="776288" lvl="1" indent="-319088">
              <a:spcBef>
                <a:spcPts val="7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- It’s all up to </a:t>
            </a: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ou.  “Look in the mirror.”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AB732-E454-7D69-A5D0-11C9DCA47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452972"/>
            <a:ext cx="2261812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41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66BC-F2DC-4294-A6D2-D3EB9083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/>
          </a:bodyPr>
          <a:lstStyle/>
          <a:p>
            <a:r>
              <a:rPr lang="en-US" dirty="0"/>
              <a:t>Game Plan Actions for 2024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9BAB2E7-C707-4EE8-883F-FFDAB07C24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167943"/>
              </p:ext>
            </p:extLst>
          </p:nvPr>
        </p:nvGraphicFramePr>
        <p:xfrm>
          <a:off x="1096963" y="1846263"/>
          <a:ext cx="1068404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0187">
                  <a:extLst>
                    <a:ext uri="{9D8B030D-6E8A-4147-A177-3AD203B41FA5}">
                      <a16:colId xmlns:a16="http://schemas.microsoft.com/office/drawing/2014/main" val="2385152568"/>
                    </a:ext>
                  </a:extLst>
                </a:gridCol>
                <a:gridCol w="1171523">
                  <a:extLst>
                    <a:ext uri="{9D8B030D-6E8A-4147-A177-3AD203B41FA5}">
                      <a16:colId xmlns:a16="http://schemas.microsoft.com/office/drawing/2014/main" val="4112510060"/>
                    </a:ext>
                  </a:extLst>
                </a:gridCol>
                <a:gridCol w="1471483">
                  <a:extLst>
                    <a:ext uri="{9D8B030D-6E8A-4147-A177-3AD203B41FA5}">
                      <a16:colId xmlns:a16="http://schemas.microsoft.com/office/drawing/2014/main" val="3720053342"/>
                    </a:ext>
                  </a:extLst>
                </a:gridCol>
                <a:gridCol w="1260850">
                  <a:extLst>
                    <a:ext uri="{9D8B030D-6E8A-4147-A177-3AD203B41FA5}">
                      <a16:colId xmlns:a16="http://schemas.microsoft.com/office/drawing/2014/main" val="342666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u="sng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400" u="sng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Game Plan Action- Check Status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000" u="sng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u="sng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sz="2000" u="sng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Progress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u="sng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000" u="sng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90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 your goals- business, family, &amp; personal</a:t>
                      </a:r>
                    </a:p>
                    <a:p>
                      <a:pPr lvl="1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Short run</a:t>
                      </a:r>
                    </a:p>
                    <a:p>
                      <a:pPr lvl="1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Long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</a:p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</a:p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</a:p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Complete the Business 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17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 a business &amp; personal balance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8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 projected cash flow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4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 a written yearly operational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  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</a:t>
                      </a:r>
                      <a:endParaRPr lang="en-US" sz="240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714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7B52A-95D9-4BFE-81FC-D7B06CE6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B9A40D-3688-44ED-9F1C-59BB78F03A1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5D7952-4D40-4C35-B204-7B28C459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836" y="296206"/>
            <a:ext cx="1152244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7F939-51BC-4ADE-9685-9180C7B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 &amp; Ranch Business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04A0-54FF-4513-8EE9-0C2BC7D3C6D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Family business</a:t>
            </a:r>
          </a:p>
          <a:p>
            <a:pPr lvl="1"/>
            <a:r>
              <a:rPr lang="en-US" dirty="0"/>
              <a:t>Cousins partnering with cousins</a:t>
            </a:r>
          </a:p>
          <a:p>
            <a:pPr lvl="1"/>
            <a:r>
              <a:rPr lang="en-US" dirty="0"/>
              <a:t>Non-family members</a:t>
            </a:r>
          </a:p>
          <a:p>
            <a:pPr lvl="1"/>
            <a:r>
              <a:rPr lang="en-US" dirty="0"/>
              <a:t>Separate enterprises/use common assets</a:t>
            </a:r>
          </a:p>
          <a:p>
            <a:r>
              <a:rPr lang="en-US" dirty="0"/>
              <a:t>Agri-entrepreneur</a:t>
            </a:r>
          </a:p>
          <a:p>
            <a:pPr lvl="1"/>
            <a:r>
              <a:rPr lang="en-US" dirty="0"/>
              <a:t>Multi-tasker</a:t>
            </a:r>
          </a:p>
          <a:p>
            <a:pPr lvl="1"/>
            <a:r>
              <a:rPr lang="en-US" dirty="0"/>
              <a:t>Gigs</a:t>
            </a:r>
          </a:p>
          <a:p>
            <a:pPr lvl="1"/>
            <a:r>
              <a:rPr lang="en-US" dirty="0"/>
              <a:t>Diversified sources of income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Boomeranger</a:t>
            </a:r>
            <a:r>
              <a:rPr lang="en-US" dirty="0"/>
              <a:t> professional</a:t>
            </a:r>
          </a:p>
          <a:p>
            <a:pPr lvl="1"/>
            <a:r>
              <a:rPr lang="en-US" dirty="0"/>
              <a:t>“Outside the box” mindset</a:t>
            </a:r>
          </a:p>
          <a:p>
            <a:pPr lvl="1"/>
            <a:r>
              <a:rPr lang="en-US" dirty="0"/>
              <a:t>New skill sets</a:t>
            </a:r>
          </a:p>
          <a:p>
            <a:r>
              <a:rPr lang="en-US" dirty="0"/>
              <a:t>Women, minorities, veterans</a:t>
            </a:r>
          </a:p>
          <a:p>
            <a:pPr lvl="1"/>
            <a:r>
              <a:rPr lang="en-US" dirty="0"/>
              <a:t>Demographics of FFA, 4-H, MANRRS</a:t>
            </a:r>
          </a:p>
          <a:p>
            <a:r>
              <a:rPr lang="en-US" dirty="0"/>
              <a:t>Vertical &amp; urban farming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C629D-D1B0-FC3E-710A-BCFD3201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3A91-7DA5-4A54-935F-E6637E0398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7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8EE7-B924-4A30-84C4-31AE6601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Q&amp;A with Dr. Kohl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E3449-14AD-450A-AEE6-E4EC5367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89ABF-1AF2-431F-A51F-73294B1E6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81400" y="381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27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9F8C-7531-0266-A1AC-4D48A383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/>
              <a:t>Extra Insights!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82FB3-3AB6-928A-CDA8-289FC5F8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FEED3-85BE-4F05-BFC8-79C579CBDDC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34608D-51B2-A88D-F728-C29FE640D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3400" y="304800"/>
            <a:ext cx="4114800" cy="34134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A78F73-C633-A3C0-2679-3EDC351C187C}"/>
              </a:ext>
            </a:extLst>
          </p:cNvPr>
          <p:cNvSpPr txBox="1"/>
          <p:nvPr/>
        </p:nvSpPr>
        <p:spPr>
          <a:xfrm>
            <a:off x="6224207" y="3445168"/>
            <a:ext cx="225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ntrolalalengua.blogspot.com/2014/04/extra-extra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32322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B94B-827E-4BE7-A49E-BDEAE38D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Feisty Fifteen: </a:t>
            </a:r>
            <a:br>
              <a:rPr lang="en-US" dirty="0"/>
            </a:br>
            <a:r>
              <a:rPr lang="en-US" dirty="0"/>
              <a:t>Problems Your Business Should Have     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EDCC-FC18-41BD-9239-AF0F1EA9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24973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Your business pays lots of taxes.</a:t>
            </a:r>
          </a:p>
          <a:p>
            <a:pPr lvl="1"/>
            <a:r>
              <a:rPr lang="en-US" sz="2600" dirty="0"/>
              <a:t>find sweet spot of paying taxes vs. deductions</a:t>
            </a:r>
          </a:p>
          <a:p>
            <a:r>
              <a:rPr lang="en-US" sz="3200" dirty="0"/>
              <a:t>Your lender wants to loan you money.</a:t>
            </a:r>
          </a:p>
          <a:p>
            <a:pPr lvl="1"/>
            <a:r>
              <a:rPr lang="en-US" sz="2600" dirty="0"/>
              <a:t>strong profits/cash flow</a:t>
            </a:r>
          </a:p>
          <a:p>
            <a:pPr lvl="1"/>
            <a:r>
              <a:rPr lang="en-US" sz="2600" dirty="0"/>
              <a:t>war chest for working capital - greater than 25% of operating expenses</a:t>
            </a:r>
          </a:p>
          <a:p>
            <a:r>
              <a:rPr lang="en-US" sz="3200" dirty="0"/>
              <a:t>You have growth frustrations, just can’t grow fast enough. </a:t>
            </a:r>
          </a:p>
          <a:p>
            <a:pPr lvl="1"/>
            <a:r>
              <a:rPr lang="en-US" sz="2600" dirty="0"/>
              <a:t>overestimate capital and time by 25% </a:t>
            </a:r>
          </a:p>
          <a:p>
            <a:pPr lvl="1"/>
            <a:r>
              <a:rPr lang="en-US" sz="2600" dirty="0"/>
              <a:t>term debt to EBITDA &lt; 5 to 1</a:t>
            </a:r>
          </a:p>
          <a:p>
            <a:pPr lvl="1"/>
            <a:r>
              <a:rPr lang="en-US" sz="2600" dirty="0"/>
              <a:t>working capital to debt service &gt; 5 to 1</a:t>
            </a:r>
          </a:p>
          <a:p>
            <a:pPr lvl="1"/>
            <a:r>
              <a:rPr lang="en-US" sz="2600" dirty="0"/>
              <a:t>human horsepower &amp; management acumen</a:t>
            </a:r>
          </a:p>
          <a:p>
            <a:r>
              <a:rPr lang="en-US" sz="3200" dirty="0"/>
              <a:t>Everyone wants to work for you.</a:t>
            </a:r>
          </a:p>
          <a:p>
            <a:pPr lvl="1"/>
            <a:r>
              <a:rPr lang="en-US" sz="2600" dirty="0"/>
              <a:t>attract &amp; retain the right people, including family members</a:t>
            </a:r>
          </a:p>
          <a:p>
            <a:pPr lvl="1"/>
            <a:r>
              <a:rPr lang="en-US" sz="2600" dirty="0"/>
              <a:t>be a work culture magnet</a:t>
            </a:r>
          </a:p>
          <a:p>
            <a:pPr lvl="1"/>
            <a:r>
              <a:rPr lang="en-US" sz="2600" dirty="0"/>
              <a:t>over compensate productive people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F50F8-CE84-479C-9490-316091D6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B9A40D-3688-44ED-9F1C-59BB78F03A1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32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B94B-827E-4BE7-A49E-BDEAE38D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>
            <a:normAutofit fontScale="90000"/>
          </a:bodyPr>
          <a:lstStyle/>
          <a:p>
            <a:r>
              <a:rPr lang="en-US" dirty="0"/>
              <a:t>The Feisty Fifteen: </a:t>
            </a:r>
            <a:br>
              <a:rPr lang="en-US" dirty="0"/>
            </a:br>
            <a:r>
              <a:rPr lang="en-US" dirty="0"/>
              <a:t>Problems Your Business Should Have     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BEDCC-FC18-41BD-9239-AF0F1EA9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40213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Your business has excess cash sitting around.</a:t>
            </a:r>
          </a:p>
          <a:p>
            <a:pPr lvl="1"/>
            <a:r>
              <a:rPr lang="en-US" dirty="0"/>
              <a:t>cash is queen</a:t>
            </a:r>
          </a:p>
          <a:p>
            <a:pPr lvl="1"/>
            <a:r>
              <a:rPr lang="en-US" dirty="0"/>
              <a:t>blocking capital in adversity</a:t>
            </a:r>
          </a:p>
          <a:p>
            <a:pPr lvl="1"/>
            <a:r>
              <a:rPr lang="en-US" dirty="0"/>
              <a:t>opportunity capital for purchases or acquisitions</a:t>
            </a:r>
          </a:p>
          <a:p>
            <a:r>
              <a:rPr lang="en-US" dirty="0"/>
              <a:t>In a family business, the older generation suddenly wants to exit, and they have at least 50% of retirement income generated outside the business.</a:t>
            </a:r>
          </a:p>
          <a:p>
            <a:r>
              <a:rPr lang="en-US" dirty="0"/>
              <a:t>You have time for family &amp; friends when neighboring businesses don’t.</a:t>
            </a:r>
          </a:p>
          <a:p>
            <a:pPr lvl="1"/>
            <a:r>
              <a:rPr lang="en-US" dirty="0"/>
              <a:t>2,500/500 hour rule</a:t>
            </a:r>
          </a:p>
          <a:p>
            <a:r>
              <a:rPr lang="en-US" dirty="0"/>
              <a:t>You could walk away from the business for one month and it functions fine without you.</a:t>
            </a:r>
          </a:p>
          <a:p>
            <a:r>
              <a:rPr lang="en-US" dirty="0"/>
              <a:t>You left money on the table when marketing this year’s crop or livestock.</a:t>
            </a:r>
          </a:p>
          <a:p>
            <a:r>
              <a:rPr lang="en-US" dirty="0"/>
              <a:t>The younger generation spends too much time in the office on the computer and in the books.</a:t>
            </a:r>
          </a:p>
          <a:p>
            <a:r>
              <a:rPr lang="en-US" dirty="0"/>
              <a:t>You must spend money for a facilitator and team of advisors for your transition/estate plan.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F50F8-CE84-479C-9490-316091D6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9B9A40D-3688-44ED-9F1C-59BB78F03A1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43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C8EA-BADD-EC7E-DFAD-B5646A3C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>
            <a:normAutofit fontScale="90000"/>
          </a:bodyPr>
          <a:lstStyle/>
          <a:p>
            <a:r>
              <a:rPr lang="en-US" dirty="0"/>
              <a:t>Two Business Turnarounds - The Rest of the 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AB5D9-BEA8-0110-8548-2EA22B5D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6300"/>
            <a:ext cx="4617720" cy="412646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Weekly &amp; monthly cash flow projections &amp; monitoring</a:t>
            </a:r>
          </a:p>
          <a:p>
            <a:r>
              <a:rPr lang="en-US" sz="2000" dirty="0"/>
              <a:t>Mini victories ripple through the organization</a:t>
            </a:r>
          </a:p>
          <a:p>
            <a:r>
              <a:rPr lang="en-US" sz="2000" dirty="0"/>
              <a:t>Get better before you get bigger</a:t>
            </a:r>
            <a:endParaRPr lang="en-US" sz="1800" dirty="0"/>
          </a:p>
          <a:p>
            <a:pPr lvl="1"/>
            <a:r>
              <a:rPr lang="en-US" sz="1600" dirty="0"/>
              <a:t>Enterprise analysis</a:t>
            </a:r>
          </a:p>
          <a:p>
            <a:pPr lvl="1"/>
            <a:r>
              <a:rPr lang="en-US" sz="1600" dirty="0"/>
              <a:t>KISS (Simplify, simplify, simplify!)</a:t>
            </a:r>
          </a:p>
          <a:p>
            <a:pPr lvl="1"/>
            <a:r>
              <a:rPr lang="en-US" sz="1600" dirty="0"/>
              <a:t>Duplication of the processes</a:t>
            </a:r>
          </a:p>
          <a:p>
            <a:r>
              <a:rPr lang="en-US" sz="2000"/>
              <a:t>Toxic </a:t>
            </a:r>
            <a:r>
              <a:rPr lang="en-US" sz="2000" dirty="0"/>
              <a:t>people = toxic environment</a:t>
            </a:r>
          </a:p>
          <a:p>
            <a:r>
              <a:rPr lang="en-US" sz="2000" dirty="0"/>
              <a:t>Capital, expertise bridge &amp; commitment</a:t>
            </a:r>
          </a:p>
          <a:p>
            <a:r>
              <a:rPr lang="en-US" sz="2000" dirty="0"/>
              <a:t>Three actions of being a five percenter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69D55-623D-04A1-524A-BCBF82CE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31741-6682-391D-B9D7-641848B54CBF}"/>
              </a:ext>
            </a:extLst>
          </p:cNvPr>
          <p:cNvSpPr txBox="1"/>
          <p:nvPr/>
        </p:nvSpPr>
        <p:spPr>
          <a:xfrm>
            <a:off x="6091881" y="1786300"/>
            <a:ext cx="5410200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3A537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Board member from outside the industry</a:t>
            </a:r>
          </a:p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3A537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Best, average, worst case financial scenarios – financial guardrails</a:t>
            </a:r>
          </a:p>
          <a:p>
            <a:pPr marL="284163" marR="0" lvl="0" indent="-2841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3A537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of the best scenario for internal challenge</a:t>
            </a:r>
          </a:p>
          <a:p>
            <a:pPr marL="284163" indent="-284163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3A53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80% of business is existing customers (Keep the fox out of the hen house!)</a:t>
            </a:r>
          </a:p>
          <a:p>
            <a:pPr marL="284163" indent="-284163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3A53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 hanging fruit – new markets, pricing strategy, ahead of inflation</a:t>
            </a:r>
          </a:p>
          <a:p>
            <a:pPr marL="284163" indent="-284163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3A537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Relationship lender with expertise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F5CCC-8769-B8AC-A520-29E603F61243}"/>
              </a:ext>
            </a:extLst>
          </p:cNvPr>
          <p:cNvSpPr txBox="1"/>
          <p:nvPr/>
        </p:nvSpPr>
        <p:spPr>
          <a:xfrm>
            <a:off x="1381897" y="5835254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Got Us Here Won’t Get Us There!</a:t>
            </a:r>
          </a:p>
        </p:txBody>
      </p:sp>
    </p:spTree>
    <p:extLst>
      <p:ext uri="{BB962C8B-B14F-4D97-AF65-F5344CB8AC3E}">
        <p14:creationId xmlns:p14="http://schemas.microsoft.com/office/powerpoint/2010/main" val="3962766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AD93F7B-8228-4B96-AD55-703FF414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070" y="1600200"/>
            <a:ext cx="7757962" cy="430249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Warrior of Agriculture </a:t>
            </a:r>
          </a:p>
          <a:p>
            <a:pPr marL="27432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https://www.farmprogress.com/road-warrior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 Globe Trotter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https://agwestfc.com/education-and-resources/industry-and-economic-insights/economic-updates/agricultural-trends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Dave’s GPS &amp; Dashboard Indicators </a:t>
            </a:r>
          </a:p>
          <a:p>
            <a:pPr marL="274320" lvl="1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https://www.farmermac.com/news-events/daves-gps/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9BF38F-BDAF-45CC-81DC-41A41999B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1828800"/>
            <a:ext cx="3200400" cy="436345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Office: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(540) 961-2094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Alicia Morris</a:t>
            </a:r>
          </a:p>
          <a:p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Scheduling: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(540) 493-2724 </a:t>
            </a:r>
          </a:p>
          <a:p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Angela Meadows </a:t>
            </a:r>
          </a:p>
          <a:p>
            <a:endParaRPr lang="en-US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</a:p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sullylab@vt.edu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85CC1-7A45-40AF-8CFD-F306A5A5A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E0E5C-8E51-4185-8BDC-AF8D13CAAABF}" type="slidenum">
              <a:rPr lang="en-US" smtClean="0"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45AB4D-6DCE-40AE-A19E-97F8F6BB6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28600"/>
            <a:ext cx="2592529" cy="1739953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AACA3-8050-4582-B059-9A6B094C7C24}"/>
              </a:ext>
            </a:extLst>
          </p:cNvPr>
          <p:cNvSpPr txBox="1"/>
          <p:nvPr/>
        </p:nvSpPr>
        <p:spPr>
          <a:xfrm>
            <a:off x="4191000" y="304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Online Articles: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D30AC-AE73-4EEF-B4B3-4BB59B3DD094}"/>
              </a:ext>
            </a:extLst>
          </p:cNvPr>
          <p:cNvSpPr txBox="1"/>
          <p:nvPr/>
        </p:nvSpPr>
        <p:spPr>
          <a:xfrm>
            <a:off x="152400" y="3048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Dr. David Kohl’s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Information:</a:t>
            </a:r>
          </a:p>
        </p:txBody>
      </p:sp>
    </p:spTree>
    <p:extLst>
      <p:ext uri="{BB962C8B-B14F-4D97-AF65-F5344CB8AC3E}">
        <p14:creationId xmlns:p14="http://schemas.microsoft.com/office/powerpoint/2010/main" val="107248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62A5-528F-57FA-C9A3-7247109F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14813"/>
          </a:xfrm>
        </p:spPr>
        <p:txBody>
          <a:bodyPr>
            <a:normAutofit/>
          </a:bodyPr>
          <a:lstStyle/>
          <a:p>
            <a:r>
              <a:rPr lang="en-US" dirty="0"/>
              <a:t>Juggling the Triple 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DB96-DD51-3ABD-9286-18AD09CC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5ACD4D-CBE0-589E-0EFD-D49DC1214F2C}"/>
              </a:ext>
            </a:extLst>
          </p:cNvPr>
          <p:cNvSpPr/>
          <p:nvPr/>
        </p:nvSpPr>
        <p:spPr>
          <a:xfrm>
            <a:off x="838201" y="1787609"/>
            <a:ext cx="2964420" cy="2899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1EA70-2DA3-463C-C7DF-0062C86A1B55}"/>
              </a:ext>
            </a:extLst>
          </p:cNvPr>
          <p:cNvSpPr txBox="1"/>
          <p:nvPr/>
        </p:nvSpPr>
        <p:spPr>
          <a:xfrm>
            <a:off x="918971" y="1784627"/>
            <a:ext cx="28626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Prices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Geopolitical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 the controllables, manage around the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uncontrollables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Extreme volatility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Deglobalization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Trade policy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02E92D-F74B-C032-1126-F19BFF78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509" y="1751922"/>
            <a:ext cx="2971800" cy="2954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12FA7B-590B-B71A-783C-64B782DFAC87}"/>
              </a:ext>
            </a:extLst>
          </p:cNvPr>
          <p:cNvSpPr txBox="1"/>
          <p:nvPr/>
        </p:nvSpPr>
        <p:spPr>
          <a:xfrm>
            <a:off x="8194175" y="1787609"/>
            <a:ext cx="2971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Sticky Inflation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Energy: oil, energy major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real estate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Labor shortage vs. work ethic shortage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06DFFF-A710-9D12-C98C-59A6CB36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619" y="2764219"/>
            <a:ext cx="4252887" cy="35670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303E50-B186-3EFA-0CAA-186DCE9D431A}"/>
              </a:ext>
            </a:extLst>
          </p:cNvPr>
          <p:cNvSpPr txBox="1"/>
          <p:nvPr/>
        </p:nvSpPr>
        <p:spPr>
          <a:xfrm>
            <a:off x="3941286" y="2815794"/>
            <a:ext cx="39755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Interest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Fastest rise since early 1980s. “Doubled in one year”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1% rise in interest rates means 200,000 fewer people qualify for home mortgages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1% rise in interest rates means 500,000 fewer people qualify for car/truck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Alternative investments: CDs, treasury bills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9BDFF-A1E3-95D0-301A-03438A74E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5507" y="4679243"/>
            <a:ext cx="2916975" cy="1103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40DE09-9BE9-94C0-1865-DC7D3C3A4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802621" y="1784627"/>
            <a:ext cx="4252888" cy="979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629913-5BA3-CB65-8B06-F8916A1523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8200" y="4687484"/>
            <a:ext cx="2964420" cy="10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9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EC3D-A777-90A8-13FD-834A70E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Play </a:t>
            </a:r>
            <a:r>
              <a:rPr lang="en-US" dirty="0" err="1"/>
              <a:t>Uncontrollables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B54E2-5A40-CB01-22B6-A8D3158A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600"/>
            <a:ext cx="10058400" cy="4116494"/>
          </a:xfrm>
        </p:spPr>
        <p:txBody>
          <a:bodyPr>
            <a:normAutofit/>
          </a:bodyPr>
          <a:lstStyle/>
          <a:p>
            <a:r>
              <a:rPr lang="en-US" dirty="0"/>
              <a:t>Strong dollar inhibits exports, will it weaken?</a:t>
            </a:r>
          </a:p>
          <a:p>
            <a:r>
              <a:rPr lang="en-US" dirty="0"/>
              <a:t>Trade disruptions/geopolitics</a:t>
            </a:r>
          </a:p>
          <a:p>
            <a:r>
              <a:rPr lang="en-US" dirty="0"/>
              <a:t>Weather beyond the farm/fields</a:t>
            </a:r>
          </a:p>
          <a:p>
            <a:r>
              <a:rPr lang="en-US" dirty="0"/>
              <a:t>Energy policy, extreme volatility, fossil fuels, green movement</a:t>
            </a:r>
          </a:p>
          <a:p>
            <a:r>
              <a:rPr lang="en-US" dirty="0"/>
              <a:t>Inconsistency in Central Bank’s monetary/government fiscal policy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AB5AA-BBFB-6634-AE57-91D4F4C3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8A2ACB-6B3E-3E7B-2820-6B7607AC4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0600" y="4724400"/>
            <a:ext cx="3200399" cy="1400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156CC-CB92-D087-0B54-C7FDFDFB9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46832" y="72390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FFE7-4C2E-AFD6-40B2-0E2D2B18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China’s Walk Around &amp; Slow Growth           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99A8-AA12-2BDE-F820-C807F6E4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903720" cy="44565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largest economy globally</a:t>
            </a:r>
          </a:p>
          <a:p>
            <a:r>
              <a:rPr lang="en-US" dirty="0"/>
              <a:t>Demographic issues</a:t>
            </a:r>
          </a:p>
          <a:p>
            <a:pPr lvl="1"/>
            <a:r>
              <a:rPr lang="en-US" dirty="0"/>
              <a:t>One child policy</a:t>
            </a:r>
          </a:p>
          <a:p>
            <a:pPr lvl="1"/>
            <a:r>
              <a:rPr lang="en-US" dirty="0"/>
              <a:t>4-2-1 issue</a:t>
            </a:r>
          </a:p>
          <a:p>
            <a:pPr lvl="1"/>
            <a:r>
              <a:rPr lang="en-US" dirty="0"/>
              <a:t>20% of 20-30 year olds unemployed</a:t>
            </a:r>
          </a:p>
          <a:p>
            <a:r>
              <a:rPr lang="en-US" dirty="0"/>
              <a:t>Spending issue</a:t>
            </a:r>
          </a:p>
          <a:p>
            <a:pPr lvl="1"/>
            <a:r>
              <a:rPr lang="en-US" dirty="0"/>
              <a:t>Chinese citizens saved $2.4 trillion during 3 year lock down</a:t>
            </a:r>
          </a:p>
          <a:p>
            <a:pPr lvl="1"/>
            <a:r>
              <a:rPr lang="en-US" dirty="0"/>
              <a:t>Uncertain future, not spending, prepaying mortgages</a:t>
            </a:r>
          </a:p>
          <a:p>
            <a:r>
              <a:rPr lang="en-US" dirty="0"/>
              <a:t>Manufacturing/technology</a:t>
            </a:r>
          </a:p>
          <a:p>
            <a:pPr lvl="1"/>
            <a:r>
              <a:rPr lang="en-US" dirty="0"/>
              <a:t>Government enforcement of technology</a:t>
            </a:r>
          </a:p>
          <a:p>
            <a:pPr lvl="1"/>
            <a:r>
              <a:rPr lang="en-US" dirty="0"/>
              <a:t>Slow export markets- U.S. &amp; Europe</a:t>
            </a:r>
          </a:p>
          <a:p>
            <a:pPr lvl="1"/>
            <a:r>
              <a:rPr lang="en-US" dirty="0"/>
              <a:t>Consumes 10-15% global oil &amp;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5C8B1-5803-C9C8-4DCC-B6BC9F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21BE9-B8E7-426F-5B8F-DE540BBED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82830" y="3599672"/>
            <a:ext cx="2851970" cy="240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44986A-96E0-77BD-7F73-2A61D815B89C}"/>
              </a:ext>
            </a:extLst>
          </p:cNvPr>
          <p:cNvSpPr txBox="1"/>
          <p:nvPr/>
        </p:nvSpPr>
        <p:spPr>
          <a:xfrm>
            <a:off x="8882830" y="6071494"/>
            <a:ext cx="3187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ovimagazine.com/art/1421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C3064-CA8B-2734-F92B-A5D419B71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830" y="1193734"/>
            <a:ext cx="2851970" cy="23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FFE7-4C2E-AFD6-40B2-0E2D2B18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China’s Walk Around &amp; Slow Growth           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99A8-AA12-2BDE-F820-C807F6E4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665720" cy="41340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Debt issue</a:t>
            </a:r>
          </a:p>
          <a:p>
            <a:pPr lvl="1"/>
            <a:r>
              <a:rPr lang="en-US" dirty="0"/>
              <a:t>Household debt to GDP 110%</a:t>
            </a:r>
          </a:p>
          <a:p>
            <a:pPr lvl="1"/>
            <a:r>
              <a:rPr lang="en-US" dirty="0"/>
              <a:t>Housing devaluing by 25-50%</a:t>
            </a:r>
          </a:p>
          <a:p>
            <a:pPr lvl="1"/>
            <a:r>
              <a:rPr lang="en-US" dirty="0"/>
              <a:t>Government spending stimulus minimal</a:t>
            </a:r>
          </a:p>
          <a:p>
            <a:r>
              <a:rPr lang="en-US" dirty="0"/>
              <a:t>China’s growth rate as a result of deleveraging* </a:t>
            </a:r>
          </a:p>
          <a:p>
            <a:pPr lvl="1"/>
            <a:r>
              <a:rPr lang="en-US" dirty="0"/>
              <a:t>2000-2010		 10.6%</a:t>
            </a:r>
          </a:p>
          <a:p>
            <a:pPr lvl="1"/>
            <a:r>
              <a:rPr lang="en-US" dirty="0"/>
              <a:t>2010-2020	  	   6.2%</a:t>
            </a:r>
          </a:p>
          <a:p>
            <a:pPr lvl="1"/>
            <a:r>
              <a:rPr lang="en-US" dirty="0"/>
              <a:t>2020-2030	  	   2-4% estimated</a:t>
            </a:r>
          </a:p>
          <a:p>
            <a:r>
              <a:rPr lang="en-US" dirty="0"/>
              <a:t>U.S. agriculture’s largest trading partner for         cotton, soybeans, pork &amp; milk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5C8B1-5803-C9C8-4DCC-B6BC9FF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A40D-3688-44ED-9F1C-59BB78F03A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2E816-3AD4-1A00-1713-4602EB8D9A70}"/>
              </a:ext>
            </a:extLst>
          </p:cNvPr>
          <p:cNvSpPr txBox="1"/>
          <p:nvPr/>
        </p:nvSpPr>
        <p:spPr>
          <a:xfrm>
            <a:off x="838200" y="5979773"/>
            <a:ext cx="713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*Source: WSJ June 11,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876FE-6B99-6E37-56E5-375076D42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942" y="3630370"/>
            <a:ext cx="3188484" cy="2639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507930-C9FD-1B53-7D94-907324B7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219200"/>
            <a:ext cx="2853175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7BB4-2FB3-384A-BDCE-B32E8F3D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Walk Around -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7581-DD02-7998-4024-016E01413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2600"/>
            <a:ext cx="621792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Surpassed China in population</a:t>
            </a:r>
          </a:p>
          <a:p>
            <a:pPr lvl="1"/>
            <a:r>
              <a:rPr lang="en-US" dirty="0"/>
              <a:t>Demographic divided</a:t>
            </a:r>
          </a:p>
          <a:p>
            <a:r>
              <a:rPr lang="en-US" dirty="0"/>
              <a:t>Median Age: 29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largest economy globally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largest economy by 2029</a:t>
            </a:r>
          </a:p>
          <a:p>
            <a:r>
              <a:rPr lang="en-US" dirty="0"/>
              <a:t>India GDP per capita $2,280</a:t>
            </a:r>
          </a:p>
          <a:p>
            <a:r>
              <a:rPr lang="en-US" dirty="0"/>
              <a:t>Only three-fourths of the population is literate</a:t>
            </a:r>
          </a:p>
          <a:p>
            <a:r>
              <a:rPr lang="en-US" dirty="0"/>
              <a:t>Females in the workforce: 23%</a:t>
            </a:r>
          </a:p>
          <a:p>
            <a:r>
              <a:rPr lang="en-US" dirty="0"/>
              <a:t>One-third live in cities</a:t>
            </a:r>
          </a:p>
          <a:p>
            <a:r>
              <a:rPr lang="en-US" dirty="0"/>
              <a:t>&gt;55% of population are farmers and live on small family farms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FA88F-863E-F2EF-6D88-7A86A975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9A40D-3688-44ED-9F1C-59BB78F03A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444F0-B5AA-EB4C-8AF3-DCE1A1D26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1422" y="2209800"/>
            <a:ext cx="4139543" cy="31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51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FCCB3F276B74D9ED702EDBD36C4E6" ma:contentTypeVersion="11" ma:contentTypeDescription="Create a new document." ma:contentTypeScope="" ma:versionID="39af5c4ef905b89a7e2b4aa868754454">
  <xsd:schema xmlns:xsd="http://www.w3.org/2001/XMLSchema" xmlns:xs="http://www.w3.org/2001/XMLSchema" xmlns:p="http://schemas.microsoft.com/office/2006/metadata/properties" xmlns:ns2="69d5c35f-dacc-4b30-9ec8-786d925f5e13" xmlns:ns3="9a0d142f-4690-416c-8f26-3a85a83614b6" targetNamespace="http://schemas.microsoft.com/office/2006/metadata/properties" ma:root="true" ma:fieldsID="cd25b7c0b2f9c10466de736c78e33e78" ns2:_="" ns3:_="">
    <xsd:import namespace="69d5c35f-dacc-4b30-9ec8-786d925f5e13"/>
    <xsd:import namespace="9a0d142f-4690-416c-8f26-3a85a83614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5c35f-dacc-4b30-9ec8-786d925f5e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b86460d-f5b5-46a6-91c1-a19dbfcce1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d142f-4690-416c-8f26-3a85a83614b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33ede98-69c8-413d-9a4b-3780aab46253}" ma:internalName="TaxCatchAll" ma:showField="CatchAllData" ma:web="9a0d142f-4690-416c-8f26-3a85a83614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0d142f-4690-416c-8f26-3a85a83614b6" xsi:nil="true"/>
    <lcf76f155ced4ddcb4097134ff3c332f xmlns="69d5c35f-dacc-4b30-9ec8-786d925f5e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02E64A-BD57-4C7E-AE6F-9521B1F591F1}"/>
</file>

<file path=customXml/itemProps2.xml><?xml version="1.0" encoding="utf-8"?>
<ds:datastoreItem xmlns:ds="http://schemas.openxmlformats.org/officeDocument/2006/customXml" ds:itemID="{56CE3B0F-F391-4916-B185-3A9A68549195}"/>
</file>

<file path=customXml/itemProps3.xml><?xml version="1.0" encoding="utf-8"?>
<ds:datastoreItem xmlns:ds="http://schemas.openxmlformats.org/officeDocument/2006/customXml" ds:itemID="{DAC2032E-B12B-4CAB-A7B5-6DE63A91C43F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222811</TotalTime>
  <Words>2891</Words>
  <Application>Microsoft Office PowerPoint</Application>
  <PresentationFormat>Widescreen</PresentationFormat>
  <Paragraphs>522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Garamond</vt:lpstr>
      <vt:lpstr>Tahoma</vt:lpstr>
      <vt:lpstr>Wingdings</vt:lpstr>
      <vt:lpstr>Retrospect</vt:lpstr>
      <vt:lpstr>Economic Mega Trends &amp;  High Octane Business Strategies</vt:lpstr>
      <vt:lpstr>Economic Mega Trends</vt:lpstr>
      <vt:lpstr>Quote for the Quarter Century</vt:lpstr>
      <vt:lpstr>Farm &amp; Ranch Business Models</vt:lpstr>
      <vt:lpstr>Juggling the Triple Play</vt:lpstr>
      <vt:lpstr>Triple Play Uncontrollables</vt:lpstr>
      <vt:lpstr>China’s Walk Around &amp; Slow Growth            1</vt:lpstr>
      <vt:lpstr>China’s Walk Around &amp; Slow Growth            2</vt:lpstr>
      <vt:lpstr>Global Walk Around - India</vt:lpstr>
      <vt:lpstr>Global Walk Around - Europe</vt:lpstr>
      <vt:lpstr>Global Walk Around - Southern Hemisphere</vt:lpstr>
      <vt:lpstr>Dollar vs New Currency</vt:lpstr>
      <vt:lpstr>Domestic &amp; Global Disruptors (1)</vt:lpstr>
      <vt:lpstr>Domestic &amp; Global Disruptors (2)</vt:lpstr>
      <vt:lpstr>Fed Funds Rate Hikes in 2022-2023</vt:lpstr>
      <vt:lpstr>Factors for Interest Rate Decline</vt:lpstr>
      <vt:lpstr>R-star: The Natural Rate of Interest</vt:lpstr>
      <vt:lpstr>History of Land Values  1910-2022 Perspectives on “Booms”</vt:lpstr>
      <vt:lpstr>History of Land Values  1910-2022 Perspectives on “Busts”</vt:lpstr>
      <vt:lpstr>Eight Habits of Parents/Grandparents Rule of 78: Quality of Life</vt:lpstr>
      <vt:lpstr>Farmland Investment Filter</vt:lpstr>
      <vt:lpstr>Future Economic Mega Trends</vt:lpstr>
      <vt:lpstr>High Octane Business Strategies</vt:lpstr>
      <vt:lpstr>PowerPoint Presentation</vt:lpstr>
      <vt:lpstr>High Octane Business Strategies:  The Seven P’s   </vt:lpstr>
      <vt:lpstr>Business IQ: Management Factors Critical Questions for Crucial Conversations</vt:lpstr>
      <vt:lpstr>Business IQ Exercise</vt:lpstr>
      <vt:lpstr>Business IQ: Top Third vs. Low Third </vt:lpstr>
      <vt:lpstr>High Octane Business Strategies:  The Seven P’s</vt:lpstr>
      <vt:lpstr>High Octane Business Strategies:  The Seven P’s </vt:lpstr>
      <vt:lpstr>Bridge &amp; Pier Concept</vt:lpstr>
      <vt:lpstr>High Octane Business Strategies:  The Seven P’s</vt:lpstr>
      <vt:lpstr>Family Living Summary 2005-2014</vt:lpstr>
      <vt:lpstr>Family Living Summary 2015-2022</vt:lpstr>
      <vt:lpstr>High Octane Business Strategies:  The Seven P’s</vt:lpstr>
      <vt:lpstr>High Octane Business Strategies:  The Seven P’s   </vt:lpstr>
      <vt:lpstr>High Octane Business Strategies:  The Seven P’s    </vt:lpstr>
      <vt:lpstr>High Octane Business Strategies:  The Seven P’s      </vt:lpstr>
      <vt:lpstr>Game Plan Actions for 2024</vt:lpstr>
      <vt:lpstr>Q&amp;A with Dr. Kohl</vt:lpstr>
      <vt:lpstr>Extra Insights!</vt:lpstr>
      <vt:lpstr>The Feisty Fifteen:  Problems Your Business Should Have      (1)</vt:lpstr>
      <vt:lpstr>The Feisty Fifteen:  Problems Your Business Should Have      (2)</vt:lpstr>
      <vt:lpstr>Two Business Turnarounds - The Rest of the Story…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&amp; Agrilending</dc:title>
  <dc:creator>VT</dc:creator>
  <cp:lastModifiedBy>angela meadows</cp:lastModifiedBy>
  <cp:revision>3269</cp:revision>
  <cp:lastPrinted>2023-02-08T15:41:45Z</cp:lastPrinted>
  <dcterms:created xsi:type="dcterms:W3CDTF">2011-03-16T15:59:08Z</dcterms:created>
  <dcterms:modified xsi:type="dcterms:W3CDTF">2023-08-22T17:19:53Z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0x010100621FCCB3F276B74D9ED702EDBD36C4E6</vt:lpwstr>
  </property>
</Properties>
</file>