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5" r:id="rId6"/>
    <p:sldMasterId id="2147483688" r:id="rId7"/>
  </p:sldMasterIdLst>
  <p:notesMasterIdLst>
    <p:notesMasterId r:id="rId33"/>
  </p:notesMasterIdLst>
  <p:handoutMasterIdLst>
    <p:handoutMasterId r:id="rId34"/>
  </p:handoutMasterIdLst>
  <p:sldIdLst>
    <p:sldId id="280" r:id="rId8"/>
    <p:sldId id="289" r:id="rId9"/>
    <p:sldId id="267" r:id="rId10"/>
    <p:sldId id="298" r:id="rId11"/>
    <p:sldId id="374" r:id="rId12"/>
    <p:sldId id="257" r:id="rId13"/>
    <p:sldId id="290" r:id="rId14"/>
    <p:sldId id="287" r:id="rId15"/>
    <p:sldId id="291" r:id="rId16"/>
    <p:sldId id="375" r:id="rId17"/>
    <p:sldId id="292" r:id="rId18"/>
    <p:sldId id="293" r:id="rId19"/>
    <p:sldId id="281" r:id="rId20"/>
    <p:sldId id="265" r:id="rId21"/>
    <p:sldId id="270" r:id="rId22"/>
    <p:sldId id="272" r:id="rId23"/>
    <p:sldId id="271" r:id="rId24"/>
    <p:sldId id="260" r:id="rId25"/>
    <p:sldId id="261" r:id="rId26"/>
    <p:sldId id="284" r:id="rId27"/>
    <p:sldId id="285" r:id="rId28"/>
    <p:sldId id="294" r:id="rId29"/>
    <p:sldId id="295" r:id="rId30"/>
    <p:sldId id="296" r:id="rId31"/>
    <p:sldId id="26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39F"/>
    <a:srgbClr val="2CA242"/>
    <a:srgbClr val="10314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184" autoAdjust="0"/>
  </p:normalViewPr>
  <p:slideViewPr>
    <p:cSldViewPr snapToGrid="0">
      <p:cViewPr varScale="1">
        <p:scale>
          <a:sx n="102" d="100"/>
          <a:sy n="102" d="100"/>
        </p:scale>
        <p:origin x="288" y="11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966974-EDD2-4A0A-AA71-33BCF15EC0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470D10-AF17-49DE-9649-EED4C5D111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DAB582-6AB0-4FA9-A8C6-FB0D1ED2E4B3}" type="datetimeFigureOut">
              <a:rPr lang="en-US" smtClean="0"/>
              <a:t>8/24/2023</a:t>
            </a:fld>
            <a:endParaRPr lang="en-US"/>
          </a:p>
        </p:txBody>
      </p:sp>
      <p:sp>
        <p:nvSpPr>
          <p:cNvPr id="4" name="Footer Placeholder 3">
            <a:extLst>
              <a:ext uri="{FF2B5EF4-FFF2-40B4-BE49-F238E27FC236}">
                <a16:creationId xmlns:a16="http://schemas.microsoft.com/office/drawing/2014/main" id="{DECE68AB-90D7-4A19-93BE-CF6CA39D1D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EC3211-9C71-48BA-9424-6D9C1581DB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48BF60-CDE2-4601-AF45-102575F7E682}" type="slidenum">
              <a:rPr lang="en-US" smtClean="0"/>
              <a:t>‹#›</a:t>
            </a:fld>
            <a:endParaRPr lang="en-US"/>
          </a:p>
        </p:txBody>
      </p:sp>
    </p:spTree>
    <p:extLst>
      <p:ext uri="{BB962C8B-B14F-4D97-AF65-F5344CB8AC3E}">
        <p14:creationId xmlns:p14="http://schemas.microsoft.com/office/powerpoint/2010/main" val="1187389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3D4D6-5406-474A-91E1-58D84A8C4530}"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038D5-D00A-4295-BFC5-45F13EDC6CDD}" type="slidenum">
              <a:rPr lang="en-US" smtClean="0"/>
              <a:t>‹#›</a:t>
            </a:fld>
            <a:endParaRPr lang="en-US"/>
          </a:p>
        </p:txBody>
      </p:sp>
    </p:spTree>
    <p:extLst>
      <p:ext uri="{BB962C8B-B14F-4D97-AF65-F5344CB8AC3E}">
        <p14:creationId xmlns:p14="http://schemas.microsoft.com/office/powerpoint/2010/main" val="3112008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rPr>
              <a:t>Why crop insurance is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rPr>
              <a:t>Agriculture drives Texas’ economy and crop insurance is vital to the Texas Agriculture sector</a:t>
            </a:r>
          </a:p>
          <a:p>
            <a:endParaRPr lang="en-US" dirty="0"/>
          </a:p>
        </p:txBody>
      </p:sp>
      <p:sp>
        <p:nvSpPr>
          <p:cNvPr id="4" name="Slide Number Placeholder 3"/>
          <p:cNvSpPr>
            <a:spLocks noGrp="1"/>
          </p:cNvSpPr>
          <p:nvPr>
            <p:ph type="sldNum" sz="quarter" idx="5"/>
          </p:nvPr>
        </p:nvSpPr>
        <p:spPr/>
        <p:txBody>
          <a:bodyPr/>
          <a:lstStyle/>
          <a:p>
            <a:fld id="{339038D5-D00A-4295-BFC5-45F13EDC6CDD}" type="slidenum">
              <a:rPr lang="en-US" smtClean="0"/>
              <a:t>2</a:t>
            </a:fld>
            <a:endParaRPr lang="en-US"/>
          </a:p>
        </p:txBody>
      </p:sp>
    </p:spTree>
    <p:extLst>
      <p:ext uri="{BB962C8B-B14F-4D97-AF65-F5344CB8AC3E}">
        <p14:creationId xmlns:p14="http://schemas.microsoft.com/office/powerpoint/2010/main" val="105793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14 AIPs in the United States</a:t>
            </a:r>
            <a:r>
              <a:rPr lang="en-US" dirty="0"/>
              <a:t>.</a:t>
            </a:r>
          </a:p>
          <a:p>
            <a:r>
              <a:rPr lang="en-US" dirty="0"/>
              <a:t>AgriSompo is the </a:t>
            </a:r>
            <a:r>
              <a:rPr lang="en-US" b="1" dirty="0"/>
              <a:t>Third </a:t>
            </a:r>
            <a:r>
              <a:rPr lang="en-US" dirty="0"/>
              <a:t>Largest AIP</a:t>
            </a:r>
          </a:p>
          <a:p>
            <a:r>
              <a:rPr lang="en-US" dirty="0"/>
              <a:t>Zurich Insurance Group is the </a:t>
            </a:r>
            <a:r>
              <a:rPr lang="en-US" b="1" dirty="0"/>
              <a:t>Fourth</a:t>
            </a:r>
            <a:r>
              <a:rPr lang="en-US" dirty="0"/>
              <a:t> Largest AIP</a:t>
            </a:r>
          </a:p>
          <a:p>
            <a:r>
              <a:rPr lang="en-US" dirty="0"/>
              <a:t>Great American Insurance Group is the </a:t>
            </a:r>
            <a:r>
              <a:rPr lang="en-US" b="1" dirty="0"/>
              <a:t>Fifth</a:t>
            </a:r>
            <a:r>
              <a:rPr lang="en-US" dirty="0"/>
              <a:t> Largest AIP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E568FF-EE6C-4C12-8311-970992B87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18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038D5-D00A-4295-BFC5-45F13EDC6CDD}" type="slidenum">
              <a:rPr lang="en-US" smtClean="0"/>
              <a:t>14</a:t>
            </a:fld>
            <a:endParaRPr lang="en-US"/>
          </a:p>
        </p:txBody>
      </p:sp>
    </p:spTree>
    <p:extLst>
      <p:ext uri="{BB962C8B-B14F-4D97-AF65-F5344CB8AC3E}">
        <p14:creationId xmlns:p14="http://schemas.microsoft.com/office/powerpoint/2010/main" val="29049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038D5-D00A-4295-BFC5-45F13EDC6CDD}" type="slidenum">
              <a:rPr lang="en-US" smtClean="0"/>
              <a:t>18</a:t>
            </a:fld>
            <a:endParaRPr lang="en-US"/>
          </a:p>
        </p:txBody>
      </p:sp>
    </p:spTree>
    <p:extLst>
      <p:ext uri="{BB962C8B-B14F-4D97-AF65-F5344CB8AC3E}">
        <p14:creationId xmlns:p14="http://schemas.microsoft.com/office/powerpoint/2010/main" val="918402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038D5-D00A-4295-BFC5-45F13EDC6CDD}" type="slidenum">
              <a:rPr lang="en-US" smtClean="0"/>
              <a:t>23</a:t>
            </a:fld>
            <a:endParaRPr lang="en-US"/>
          </a:p>
        </p:txBody>
      </p:sp>
    </p:spTree>
    <p:extLst>
      <p:ext uri="{BB962C8B-B14F-4D97-AF65-F5344CB8AC3E}">
        <p14:creationId xmlns:p14="http://schemas.microsoft.com/office/powerpoint/2010/main" val="148655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icture Slide O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276110" y="6356350"/>
            <a:ext cx="5703166" cy="365125"/>
          </a:xfrm>
        </p:spPr>
        <p:txBody>
          <a:bodyPr/>
          <a:lstStyle>
            <a:lvl1pPr algn="ctr">
              <a:defRPr>
                <a:solidFill>
                  <a:schemeClr val="tx1"/>
                </a:solidFill>
                <a:latin typeface="Avenir LT Std 65 Medium" panose="020B0803020203020204" pitchFamily="34" charset="0"/>
              </a:defRPr>
            </a:lvl1pPr>
          </a:lstStyle>
          <a:p>
            <a:r>
              <a:rPr lang="en-US" dirty="0"/>
              <a:t>Photo Caption Here</a:t>
            </a:r>
          </a:p>
        </p:txBody>
      </p:sp>
      <p:sp>
        <p:nvSpPr>
          <p:cNvPr id="8" name="Picture Placeholder 7">
            <a:extLst>
              <a:ext uri="{FF2B5EF4-FFF2-40B4-BE49-F238E27FC236}">
                <a16:creationId xmlns:a16="http://schemas.microsoft.com/office/drawing/2014/main" id="{0A3AD302-B662-4481-99C4-7D20B9E62A99}"/>
              </a:ext>
            </a:extLst>
          </p:cNvPr>
          <p:cNvSpPr>
            <a:spLocks noGrp="1"/>
          </p:cNvSpPr>
          <p:nvPr>
            <p:ph type="pic" sz="quarter" idx="13"/>
          </p:nvPr>
        </p:nvSpPr>
        <p:spPr>
          <a:xfrm>
            <a:off x="6276110" y="2419004"/>
            <a:ext cx="5703166" cy="3856384"/>
          </a:xfrm>
        </p:spPr>
        <p:txBody>
          <a:bodyPr/>
          <a:lstStyle/>
          <a:p>
            <a:r>
              <a:rPr lang="en-US" dirty="0"/>
              <a:t>Click icon to add picture</a:t>
            </a:r>
          </a:p>
        </p:txBody>
      </p:sp>
    </p:spTree>
    <p:extLst>
      <p:ext uri="{BB962C8B-B14F-4D97-AF65-F5344CB8AC3E}">
        <p14:creationId xmlns:p14="http://schemas.microsoft.com/office/powerpoint/2010/main" val="25052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EE4BBD-310A-49A6-BF54-E3E23C992D92}"/>
              </a:ext>
            </a:extLst>
          </p:cNvPr>
          <p:cNvSpPr>
            <a:spLocks noGrp="1"/>
          </p:cNvSpPr>
          <p:nvPr>
            <p:ph type="pic" sz="quarter" idx="10"/>
          </p:nvPr>
        </p:nvSpPr>
        <p:spPr>
          <a:xfrm>
            <a:off x="7980218" y="1538635"/>
            <a:ext cx="3973456" cy="5103234"/>
          </a:xfrm>
        </p:spPr>
        <p:txBody>
          <a:bodyPr/>
          <a:lstStyle/>
          <a:p>
            <a:r>
              <a:rPr lang="en-US"/>
              <a:t>Click icon to add picture</a:t>
            </a:r>
            <a:endParaRPr lang="en-US" dirty="0"/>
          </a:p>
        </p:txBody>
      </p:sp>
    </p:spTree>
    <p:extLst>
      <p:ext uri="{BB962C8B-B14F-4D97-AF65-F5344CB8AC3E}">
        <p14:creationId xmlns:p14="http://schemas.microsoft.com/office/powerpoint/2010/main" val="172702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48886"/>
            <a:ext cx="9517870" cy="1600200"/>
          </a:xfrm>
        </p:spPr>
        <p:txBody>
          <a:bodyPr anchor="b">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5183188" y="1504604"/>
            <a:ext cx="6172200" cy="43564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6FA0B-A82A-4832-98A9-4D07AC4E4C6E}"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4052334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40574"/>
            <a:ext cx="10955972" cy="1600200"/>
          </a:xfrm>
        </p:spPr>
        <p:txBody>
          <a:bodyPr anchor="b">
            <a:noAutofit/>
          </a:bodyPr>
          <a:lstStyle>
            <a:lvl1pPr>
              <a:defRPr sz="4400"/>
            </a:lvl1pPr>
          </a:lstStyle>
          <a:p>
            <a:r>
              <a:rPr lang="en-US" dirty="0"/>
              <a:t>Click to edit Master title style</a:t>
            </a:r>
          </a:p>
        </p:txBody>
      </p:sp>
      <p:sp>
        <p:nvSpPr>
          <p:cNvPr id="3" name="Picture Placeholder 2"/>
          <p:cNvSpPr>
            <a:spLocks noGrp="1" noChangeAspect="1"/>
          </p:cNvSpPr>
          <p:nvPr>
            <p:ph type="pic" idx="1"/>
          </p:nvPr>
        </p:nvSpPr>
        <p:spPr>
          <a:xfrm>
            <a:off x="5183188" y="1662545"/>
            <a:ext cx="6172200" cy="41985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6FA0B-A82A-4832-98A9-4D07AC4E4C6E}"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126461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DC793-7369-577E-B8BB-BF4DED9BF49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49F5AEF-24FD-F550-DA9B-DEA32C9A674E}"/>
              </a:ext>
            </a:extLst>
          </p:cNvPr>
          <p:cNvSpPr>
            <a:spLocks noGrp="1"/>
          </p:cNvSpPr>
          <p:nvPr>
            <p:ph type="dt" sz="half" idx="10"/>
          </p:nvPr>
        </p:nvSpPr>
        <p:spPr/>
        <p:txBody>
          <a:bodyPr/>
          <a:lstStyle/>
          <a:p>
            <a:fld id="{EFB6FA0B-A82A-4832-98A9-4D07AC4E4C6E}" type="datetimeFigureOut">
              <a:rPr lang="en-US" smtClean="0"/>
              <a:t>8/24/2023</a:t>
            </a:fld>
            <a:endParaRPr lang="en-US"/>
          </a:p>
        </p:txBody>
      </p:sp>
      <p:sp>
        <p:nvSpPr>
          <p:cNvPr id="4" name="Footer Placeholder 3">
            <a:extLst>
              <a:ext uri="{FF2B5EF4-FFF2-40B4-BE49-F238E27FC236}">
                <a16:creationId xmlns:a16="http://schemas.microsoft.com/office/drawing/2014/main" id="{384297F1-7C2E-732A-0487-FF3805C10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5411F6-F151-5317-AF29-BF8E42CC19D2}"/>
              </a:ext>
            </a:extLst>
          </p:cNvPr>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1894125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029F-D813-5A19-DD88-283C926AA7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E120DD-E815-0ED6-7F7B-901C93B46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EA35F1-C1D3-2CE2-5499-0D0F3875BFDE}"/>
              </a:ext>
            </a:extLst>
          </p:cNvPr>
          <p:cNvSpPr>
            <a:spLocks noGrp="1"/>
          </p:cNvSpPr>
          <p:nvPr>
            <p:ph type="dt" sz="half" idx="10"/>
          </p:nvPr>
        </p:nvSpPr>
        <p:spPr/>
        <p:txBody>
          <a:bodyPr/>
          <a:lstStyle/>
          <a:p>
            <a:fld id="{C6D49349-CD54-47A2-B72E-E68F49D36D6B}" type="datetimeFigureOut">
              <a:rPr lang="en-US" smtClean="0"/>
              <a:t>8/24/2023</a:t>
            </a:fld>
            <a:endParaRPr lang="en-US"/>
          </a:p>
        </p:txBody>
      </p:sp>
      <p:sp>
        <p:nvSpPr>
          <p:cNvPr id="5" name="Footer Placeholder 4">
            <a:extLst>
              <a:ext uri="{FF2B5EF4-FFF2-40B4-BE49-F238E27FC236}">
                <a16:creationId xmlns:a16="http://schemas.microsoft.com/office/drawing/2014/main" id="{D59C0E42-F736-00AF-F908-A1CD708B3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D41AC-1FB2-5EFA-AF2C-7581C6BF707A}"/>
              </a:ext>
            </a:extLst>
          </p:cNvPr>
          <p:cNvSpPr>
            <a:spLocks noGrp="1"/>
          </p:cNvSpPr>
          <p:nvPr>
            <p:ph type="sldNum" sz="quarter" idx="12"/>
          </p:nvPr>
        </p:nvSpPr>
        <p:spPr/>
        <p:txBody>
          <a:bodyPr/>
          <a:lstStyle/>
          <a:p>
            <a:fld id="{E5413FAD-A57B-4871-A269-9F96FF537744}" type="slidenum">
              <a:rPr lang="en-US" smtClean="0"/>
              <a:t>‹#›</a:t>
            </a:fld>
            <a:endParaRPr lang="en-US"/>
          </a:p>
        </p:txBody>
      </p:sp>
    </p:spTree>
    <p:extLst>
      <p:ext uri="{BB962C8B-B14F-4D97-AF65-F5344CB8AC3E}">
        <p14:creationId xmlns:p14="http://schemas.microsoft.com/office/powerpoint/2010/main" val="2777058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9BC5-7442-BB6F-85DC-57D49B3995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8937B-A72C-7A21-BA86-4129977A7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C09B5-52DC-6422-94C2-AF6E44FC5B87}"/>
              </a:ext>
            </a:extLst>
          </p:cNvPr>
          <p:cNvSpPr>
            <a:spLocks noGrp="1"/>
          </p:cNvSpPr>
          <p:nvPr>
            <p:ph type="dt" sz="half" idx="10"/>
          </p:nvPr>
        </p:nvSpPr>
        <p:spPr/>
        <p:txBody>
          <a:bodyPr/>
          <a:lstStyle/>
          <a:p>
            <a:fld id="{C6D49349-CD54-47A2-B72E-E68F49D36D6B}" type="datetimeFigureOut">
              <a:rPr lang="en-US" smtClean="0"/>
              <a:t>8/24/2023</a:t>
            </a:fld>
            <a:endParaRPr lang="en-US"/>
          </a:p>
        </p:txBody>
      </p:sp>
      <p:sp>
        <p:nvSpPr>
          <p:cNvPr id="5" name="Footer Placeholder 4">
            <a:extLst>
              <a:ext uri="{FF2B5EF4-FFF2-40B4-BE49-F238E27FC236}">
                <a16:creationId xmlns:a16="http://schemas.microsoft.com/office/drawing/2014/main" id="{521FB9B6-21E4-6564-DCB3-8872DA79C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36810-72E3-4F02-3431-6264A308F356}"/>
              </a:ext>
            </a:extLst>
          </p:cNvPr>
          <p:cNvSpPr>
            <a:spLocks noGrp="1"/>
          </p:cNvSpPr>
          <p:nvPr>
            <p:ph type="sldNum" sz="quarter" idx="12"/>
          </p:nvPr>
        </p:nvSpPr>
        <p:spPr/>
        <p:txBody>
          <a:bodyPr/>
          <a:lstStyle/>
          <a:p>
            <a:fld id="{E5413FAD-A57B-4871-A269-9F96FF537744}" type="slidenum">
              <a:rPr lang="en-US" smtClean="0"/>
              <a:t>‹#›</a:t>
            </a:fld>
            <a:endParaRPr lang="en-US"/>
          </a:p>
        </p:txBody>
      </p:sp>
    </p:spTree>
    <p:extLst>
      <p:ext uri="{BB962C8B-B14F-4D97-AF65-F5344CB8AC3E}">
        <p14:creationId xmlns:p14="http://schemas.microsoft.com/office/powerpoint/2010/main" val="3512338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32BE-A0E4-B6A3-4BCA-05DF51410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5305AB-5637-E23D-47E6-A71B81F087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A80D2-5053-D6F3-16FC-BB6BB7E0C3F6}"/>
              </a:ext>
            </a:extLst>
          </p:cNvPr>
          <p:cNvSpPr>
            <a:spLocks noGrp="1"/>
          </p:cNvSpPr>
          <p:nvPr>
            <p:ph type="dt" sz="half" idx="10"/>
          </p:nvPr>
        </p:nvSpPr>
        <p:spPr/>
        <p:txBody>
          <a:bodyPr/>
          <a:lstStyle/>
          <a:p>
            <a:fld id="{C6D49349-CD54-47A2-B72E-E68F49D36D6B}" type="datetimeFigureOut">
              <a:rPr lang="en-US" smtClean="0"/>
              <a:t>8/24/2023</a:t>
            </a:fld>
            <a:endParaRPr lang="en-US"/>
          </a:p>
        </p:txBody>
      </p:sp>
      <p:sp>
        <p:nvSpPr>
          <p:cNvPr id="5" name="Footer Placeholder 4">
            <a:extLst>
              <a:ext uri="{FF2B5EF4-FFF2-40B4-BE49-F238E27FC236}">
                <a16:creationId xmlns:a16="http://schemas.microsoft.com/office/drawing/2014/main" id="{7DA82D9A-7D0B-1C96-6BEC-DB6C72FB2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6F49E-E2A0-F8B3-BC35-32381B836110}"/>
              </a:ext>
            </a:extLst>
          </p:cNvPr>
          <p:cNvSpPr>
            <a:spLocks noGrp="1"/>
          </p:cNvSpPr>
          <p:nvPr>
            <p:ph type="sldNum" sz="quarter" idx="12"/>
          </p:nvPr>
        </p:nvSpPr>
        <p:spPr/>
        <p:txBody>
          <a:bodyPr/>
          <a:lstStyle/>
          <a:p>
            <a:fld id="{E5413FAD-A57B-4871-A269-9F96FF537744}" type="slidenum">
              <a:rPr lang="en-US" smtClean="0"/>
              <a:t>‹#›</a:t>
            </a:fld>
            <a:endParaRPr lang="en-US"/>
          </a:p>
        </p:txBody>
      </p:sp>
    </p:spTree>
    <p:extLst>
      <p:ext uri="{BB962C8B-B14F-4D97-AF65-F5344CB8AC3E}">
        <p14:creationId xmlns:p14="http://schemas.microsoft.com/office/powerpoint/2010/main" val="2497716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1EE9B-5FFA-A1DB-94B1-D15769F86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2B4AD-326D-0CFE-6786-76A0027AF4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EB5EF8-D78D-B1EE-BE36-E571C9BB8E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7A0AC-2E43-313A-74CF-35DE3C414DE6}"/>
              </a:ext>
            </a:extLst>
          </p:cNvPr>
          <p:cNvSpPr>
            <a:spLocks noGrp="1"/>
          </p:cNvSpPr>
          <p:nvPr>
            <p:ph type="dt" sz="half" idx="10"/>
          </p:nvPr>
        </p:nvSpPr>
        <p:spPr/>
        <p:txBody>
          <a:bodyPr/>
          <a:lstStyle/>
          <a:p>
            <a:fld id="{C6D49349-CD54-47A2-B72E-E68F49D36D6B}" type="datetimeFigureOut">
              <a:rPr lang="en-US" smtClean="0"/>
              <a:t>8/24/2023</a:t>
            </a:fld>
            <a:endParaRPr lang="en-US"/>
          </a:p>
        </p:txBody>
      </p:sp>
      <p:sp>
        <p:nvSpPr>
          <p:cNvPr id="6" name="Footer Placeholder 5">
            <a:extLst>
              <a:ext uri="{FF2B5EF4-FFF2-40B4-BE49-F238E27FC236}">
                <a16:creationId xmlns:a16="http://schemas.microsoft.com/office/drawing/2014/main" id="{4FA17117-06DA-6380-FDD4-C8DF812026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28C8E-3578-D230-DD78-964C4E3FD4AB}"/>
              </a:ext>
            </a:extLst>
          </p:cNvPr>
          <p:cNvSpPr>
            <a:spLocks noGrp="1"/>
          </p:cNvSpPr>
          <p:nvPr>
            <p:ph type="sldNum" sz="quarter" idx="12"/>
          </p:nvPr>
        </p:nvSpPr>
        <p:spPr/>
        <p:txBody>
          <a:bodyPr/>
          <a:lstStyle/>
          <a:p>
            <a:fld id="{E5413FAD-A57B-4871-A269-9F96FF537744}" type="slidenum">
              <a:rPr lang="en-US" smtClean="0"/>
              <a:t>‹#›</a:t>
            </a:fld>
            <a:endParaRPr lang="en-US"/>
          </a:p>
        </p:txBody>
      </p:sp>
    </p:spTree>
    <p:extLst>
      <p:ext uri="{BB962C8B-B14F-4D97-AF65-F5344CB8AC3E}">
        <p14:creationId xmlns:p14="http://schemas.microsoft.com/office/powerpoint/2010/main" val="1503470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247B-C988-B4DC-54C0-93D1E77240F9}"/>
              </a:ext>
            </a:extLst>
          </p:cNvPr>
          <p:cNvSpPr>
            <a:spLocks noGrp="1"/>
          </p:cNvSpPr>
          <p:nvPr>
            <p:ph type="title"/>
          </p:nvPr>
        </p:nvSpPr>
        <p:spPr>
          <a:xfrm>
            <a:off x="839788" y="13236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C6D6BA-626B-B8A7-C055-9917E1607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17B0-4322-0642-E178-A0A60D3007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E5F006-90BC-A72F-0050-41458C1777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4FCE18-4977-9EF1-1564-B1DADAEAE9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88A2B3-B440-E345-64CF-93B7FBCDA637}"/>
              </a:ext>
            </a:extLst>
          </p:cNvPr>
          <p:cNvSpPr>
            <a:spLocks noGrp="1"/>
          </p:cNvSpPr>
          <p:nvPr>
            <p:ph type="dt" sz="half" idx="10"/>
          </p:nvPr>
        </p:nvSpPr>
        <p:spPr/>
        <p:txBody>
          <a:bodyPr/>
          <a:lstStyle/>
          <a:p>
            <a:fld id="{C6D49349-CD54-47A2-B72E-E68F49D36D6B}" type="datetimeFigureOut">
              <a:rPr lang="en-US" smtClean="0"/>
              <a:t>8/24/2023</a:t>
            </a:fld>
            <a:endParaRPr lang="en-US"/>
          </a:p>
        </p:txBody>
      </p:sp>
      <p:sp>
        <p:nvSpPr>
          <p:cNvPr id="8" name="Footer Placeholder 7">
            <a:extLst>
              <a:ext uri="{FF2B5EF4-FFF2-40B4-BE49-F238E27FC236}">
                <a16:creationId xmlns:a16="http://schemas.microsoft.com/office/drawing/2014/main" id="{F77091F8-3555-F0CE-3FE1-62481019E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975E89-B626-22BF-6964-B11206CA6F71}"/>
              </a:ext>
            </a:extLst>
          </p:cNvPr>
          <p:cNvSpPr>
            <a:spLocks noGrp="1"/>
          </p:cNvSpPr>
          <p:nvPr>
            <p:ph type="sldNum" sz="quarter" idx="12"/>
          </p:nvPr>
        </p:nvSpPr>
        <p:spPr/>
        <p:txBody>
          <a:bodyPr/>
          <a:lstStyle/>
          <a:p>
            <a:fld id="{E5413FAD-A57B-4871-A269-9F96FF537744}" type="slidenum">
              <a:rPr lang="en-US" smtClean="0"/>
              <a:t>‹#›</a:t>
            </a:fld>
            <a:endParaRPr lang="en-US"/>
          </a:p>
        </p:txBody>
      </p:sp>
    </p:spTree>
    <p:extLst>
      <p:ext uri="{BB962C8B-B14F-4D97-AF65-F5344CB8AC3E}">
        <p14:creationId xmlns:p14="http://schemas.microsoft.com/office/powerpoint/2010/main" val="3332293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6D13-7FD5-AD07-2528-863334C83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72CF4-4436-2CA9-50CA-C7C49487D5ED}"/>
              </a:ext>
            </a:extLst>
          </p:cNvPr>
          <p:cNvSpPr>
            <a:spLocks noGrp="1"/>
          </p:cNvSpPr>
          <p:nvPr>
            <p:ph type="dt" sz="half" idx="10"/>
          </p:nvPr>
        </p:nvSpPr>
        <p:spPr/>
        <p:txBody>
          <a:bodyPr/>
          <a:lstStyle/>
          <a:p>
            <a:fld id="{C6D49349-CD54-47A2-B72E-E68F49D36D6B}" type="datetimeFigureOut">
              <a:rPr lang="en-US" smtClean="0"/>
              <a:t>8/24/2023</a:t>
            </a:fld>
            <a:endParaRPr lang="en-US"/>
          </a:p>
        </p:txBody>
      </p:sp>
      <p:sp>
        <p:nvSpPr>
          <p:cNvPr id="4" name="Footer Placeholder 3">
            <a:extLst>
              <a:ext uri="{FF2B5EF4-FFF2-40B4-BE49-F238E27FC236}">
                <a16:creationId xmlns:a16="http://schemas.microsoft.com/office/drawing/2014/main" id="{00E5FE5D-0FEE-9E8F-C37A-E30CF3058F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8F5975-60FE-7FD1-A23F-002552CFD98B}"/>
              </a:ext>
            </a:extLst>
          </p:cNvPr>
          <p:cNvSpPr>
            <a:spLocks noGrp="1"/>
          </p:cNvSpPr>
          <p:nvPr>
            <p:ph type="sldNum" sz="quarter" idx="12"/>
          </p:nvPr>
        </p:nvSpPr>
        <p:spPr/>
        <p:txBody>
          <a:bodyPr/>
          <a:lstStyle/>
          <a:p>
            <a:fld id="{E5413FAD-A57B-4871-A269-9F96FF537744}" type="slidenum">
              <a:rPr lang="en-US" smtClean="0"/>
              <a:t>‹#›</a:t>
            </a:fld>
            <a:endParaRPr lang="en-US"/>
          </a:p>
        </p:txBody>
      </p:sp>
    </p:spTree>
    <p:extLst>
      <p:ext uri="{BB962C8B-B14F-4D97-AF65-F5344CB8AC3E}">
        <p14:creationId xmlns:p14="http://schemas.microsoft.com/office/powerpoint/2010/main" val="2715324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icture Slide O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718224" y="5840960"/>
            <a:ext cx="6755550" cy="365125"/>
          </a:xfrm>
        </p:spPr>
        <p:txBody>
          <a:bodyPr/>
          <a:lstStyle>
            <a:lvl1pPr algn="ctr">
              <a:defRPr>
                <a:solidFill>
                  <a:schemeClr val="tx1"/>
                </a:solidFill>
                <a:latin typeface="Avenir LT Std 65 Medium" panose="020B0803020203020204" pitchFamily="34" charset="0"/>
              </a:defRPr>
            </a:lvl1pPr>
          </a:lstStyle>
          <a:p>
            <a:r>
              <a:rPr lang="en-US" dirty="0"/>
              <a:t>Video Caption Here</a:t>
            </a:r>
          </a:p>
        </p:txBody>
      </p:sp>
      <p:sp>
        <p:nvSpPr>
          <p:cNvPr id="3" name="Media Placeholder 2">
            <a:extLst>
              <a:ext uri="{FF2B5EF4-FFF2-40B4-BE49-F238E27FC236}">
                <a16:creationId xmlns:a16="http://schemas.microsoft.com/office/drawing/2014/main" id="{9B5C298C-FB53-48CB-A8A6-227C9CB23801}"/>
              </a:ext>
            </a:extLst>
          </p:cNvPr>
          <p:cNvSpPr>
            <a:spLocks noGrp="1"/>
          </p:cNvSpPr>
          <p:nvPr>
            <p:ph type="media" sz="quarter" idx="13"/>
          </p:nvPr>
        </p:nvSpPr>
        <p:spPr>
          <a:xfrm>
            <a:off x="1914626" y="1463041"/>
            <a:ext cx="8362747" cy="4297680"/>
          </a:xfrm>
        </p:spPr>
        <p:txBody>
          <a:bodyPr/>
          <a:lstStyle/>
          <a:p>
            <a:r>
              <a:rPr lang="en-US"/>
              <a:t>Click icon to add media</a:t>
            </a:r>
          </a:p>
        </p:txBody>
      </p:sp>
    </p:spTree>
    <p:extLst>
      <p:ext uri="{BB962C8B-B14F-4D97-AF65-F5344CB8AC3E}">
        <p14:creationId xmlns:p14="http://schemas.microsoft.com/office/powerpoint/2010/main" val="4002762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Slide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276110" y="6356350"/>
            <a:ext cx="5703166" cy="365125"/>
          </a:xfrm>
        </p:spPr>
        <p:txBody>
          <a:bodyPr/>
          <a:lstStyle>
            <a:lvl1pPr algn="ctr">
              <a:defRPr>
                <a:solidFill>
                  <a:schemeClr val="tx1"/>
                </a:solidFill>
                <a:latin typeface="Avenir LT Std 65 Medium" panose="020B0803020203020204" pitchFamily="34" charset="0"/>
              </a:defRPr>
            </a:lvl1pPr>
          </a:lstStyle>
          <a:p>
            <a:r>
              <a:rPr lang="en-US" dirty="0"/>
              <a:t>Photo Caption Here</a:t>
            </a:r>
          </a:p>
        </p:txBody>
      </p:sp>
      <p:sp>
        <p:nvSpPr>
          <p:cNvPr id="8" name="Picture Placeholder 7">
            <a:extLst>
              <a:ext uri="{FF2B5EF4-FFF2-40B4-BE49-F238E27FC236}">
                <a16:creationId xmlns:a16="http://schemas.microsoft.com/office/drawing/2014/main" id="{0A3AD302-B662-4481-99C4-7D20B9E62A99}"/>
              </a:ext>
            </a:extLst>
          </p:cNvPr>
          <p:cNvSpPr>
            <a:spLocks noGrp="1"/>
          </p:cNvSpPr>
          <p:nvPr>
            <p:ph type="pic" sz="quarter" idx="13"/>
          </p:nvPr>
        </p:nvSpPr>
        <p:spPr>
          <a:xfrm>
            <a:off x="6276110" y="2419004"/>
            <a:ext cx="5703166" cy="3856384"/>
          </a:xfrm>
        </p:spPr>
        <p:txBody>
          <a:bodyPr/>
          <a:lstStyle/>
          <a:p>
            <a:r>
              <a:rPr lang="en-US" dirty="0"/>
              <a:t>Click icon to add picture</a:t>
            </a:r>
          </a:p>
        </p:txBody>
      </p:sp>
    </p:spTree>
    <p:extLst>
      <p:ext uri="{BB962C8B-B14F-4D97-AF65-F5344CB8AC3E}">
        <p14:creationId xmlns:p14="http://schemas.microsoft.com/office/powerpoint/2010/main" val="1948866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icture Slide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718224" y="5840960"/>
            <a:ext cx="6755550" cy="365125"/>
          </a:xfrm>
        </p:spPr>
        <p:txBody>
          <a:bodyPr/>
          <a:lstStyle>
            <a:lvl1pPr algn="ctr">
              <a:defRPr>
                <a:solidFill>
                  <a:schemeClr val="tx1"/>
                </a:solidFill>
                <a:latin typeface="Avenir LT Std 65 Medium" panose="020B0803020203020204" pitchFamily="34" charset="0"/>
              </a:defRPr>
            </a:lvl1pPr>
          </a:lstStyle>
          <a:p>
            <a:r>
              <a:rPr lang="en-US" dirty="0"/>
              <a:t>Video Caption Here</a:t>
            </a:r>
          </a:p>
        </p:txBody>
      </p:sp>
      <p:sp>
        <p:nvSpPr>
          <p:cNvPr id="3" name="Media Placeholder 2">
            <a:extLst>
              <a:ext uri="{FF2B5EF4-FFF2-40B4-BE49-F238E27FC236}">
                <a16:creationId xmlns:a16="http://schemas.microsoft.com/office/drawing/2014/main" id="{9B5C298C-FB53-48CB-A8A6-227C9CB23801}"/>
              </a:ext>
            </a:extLst>
          </p:cNvPr>
          <p:cNvSpPr>
            <a:spLocks noGrp="1"/>
          </p:cNvSpPr>
          <p:nvPr>
            <p:ph type="media" sz="quarter" idx="13"/>
          </p:nvPr>
        </p:nvSpPr>
        <p:spPr>
          <a:xfrm>
            <a:off x="1914626" y="1463041"/>
            <a:ext cx="8362747" cy="4297680"/>
          </a:xfrm>
        </p:spPr>
        <p:txBody>
          <a:bodyPr/>
          <a:lstStyle/>
          <a:p>
            <a:r>
              <a:rPr lang="en-US"/>
              <a:t>Click icon to add media</a:t>
            </a:r>
          </a:p>
        </p:txBody>
      </p:sp>
    </p:spTree>
    <p:extLst>
      <p:ext uri="{BB962C8B-B14F-4D97-AF65-F5344CB8AC3E}">
        <p14:creationId xmlns:p14="http://schemas.microsoft.com/office/powerpoint/2010/main" val="3011766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Slide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13220" y="6356350"/>
            <a:ext cx="3866055" cy="365125"/>
          </a:xfrm>
        </p:spPr>
        <p:txBody>
          <a:bodyPr/>
          <a:lstStyle>
            <a:lvl1pPr algn="ctr">
              <a:defRPr>
                <a:solidFill>
                  <a:schemeClr val="tx1"/>
                </a:solidFill>
                <a:latin typeface="Avenir LT Std 65 Medium" panose="020B0803020203020204" pitchFamily="34" charset="0"/>
              </a:defRPr>
            </a:lvl1pPr>
          </a:lstStyle>
          <a:p>
            <a:r>
              <a:rPr lang="en-US" dirty="0"/>
              <a:t>Photo Caption Here</a:t>
            </a:r>
          </a:p>
        </p:txBody>
      </p:sp>
      <p:sp>
        <p:nvSpPr>
          <p:cNvPr id="8" name="Picture Placeholder 7">
            <a:extLst>
              <a:ext uri="{FF2B5EF4-FFF2-40B4-BE49-F238E27FC236}">
                <a16:creationId xmlns:a16="http://schemas.microsoft.com/office/drawing/2014/main" id="{0A3AD302-B662-4481-99C4-7D20B9E62A99}"/>
              </a:ext>
            </a:extLst>
          </p:cNvPr>
          <p:cNvSpPr>
            <a:spLocks noGrp="1"/>
          </p:cNvSpPr>
          <p:nvPr>
            <p:ph type="pic" sz="quarter" idx="13"/>
          </p:nvPr>
        </p:nvSpPr>
        <p:spPr>
          <a:xfrm>
            <a:off x="8113222" y="1504604"/>
            <a:ext cx="3866054" cy="4770784"/>
          </a:xfrm>
        </p:spPr>
        <p:txBody>
          <a:bodyPr/>
          <a:lstStyle/>
          <a:p>
            <a:r>
              <a:rPr lang="en-US"/>
              <a:t>Click icon to add picture</a:t>
            </a:r>
            <a:endParaRPr lang="en-US" dirty="0"/>
          </a:p>
        </p:txBody>
      </p:sp>
    </p:spTree>
    <p:extLst>
      <p:ext uri="{BB962C8B-B14F-4D97-AF65-F5344CB8AC3E}">
        <p14:creationId xmlns:p14="http://schemas.microsoft.com/office/powerpoint/2010/main" val="1784636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B6FA0B-A82A-4832-98A9-4D07AC4E4C6E}"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718245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B6FA0B-A82A-4832-98A9-4D07AC4E4C6E}"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641603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B6FA0B-A82A-4832-98A9-4D07AC4E4C6E}"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287362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2405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B6FA0B-A82A-4832-98A9-4D07AC4E4C6E}"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4255678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FB6FA0B-A82A-4832-98A9-4D07AC4E4C6E}"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968055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EE4BBD-310A-49A6-BF54-E3E23C992D92}"/>
              </a:ext>
            </a:extLst>
          </p:cNvPr>
          <p:cNvSpPr>
            <a:spLocks noGrp="1"/>
          </p:cNvSpPr>
          <p:nvPr>
            <p:ph type="pic" sz="quarter" idx="10"/>
          </p:nvPr>
        </p:nvSpPr>
        <p:spPr>
          <a:xfrm>
            <a:off x="8162724" y="1538635"/>
            <a:ext cx="3790950" cy="2476500"/>
          </a:xfrm>
        </p:spPr>
        <p:txBody>
          <a:bodyPr/>
          <a:lstStyle/>
          <a:p>
            <a:r>
              <a:rPr lang="en-US"/>
              <a:t>Click icon to add picture</a:t>
            </a:r>
            <a:endParaRPr lang="en-US" dirty="0"/>
          </a:p>
        </p:txBody>
      </p:sp>
      <p:sp>
        <p:nvSpPr>
          <p:cNvPr id="10" name="Picture Placeholder 9">
            <a:extLst>
              <a:ext uri="{FF2B5EF4-FFF2-40B4-BE49-F238E27FC236}">
                <a16:creationId xmlns:a16="http://schemas.microsoft.com/office/drawing/2014/main" id="{F7CFD56B-DF33-4603-88EA-15C1597FAD1E}"/>
              </a:ext>
            </a:extLst>
          </p:cNvPr>
          <p:cNvSpPr>
            <a:spLocks noGrp="1"/>
          </p:cNvSpPr>
          <p:nvPr>
            <p:ph type="pic" sz="quarter" idx="11"/>
          </p:nvPr>
        </p:nvSpPr>
        <p:spPr>
          <a:xfrm>
            <a:off x="8162724" y="4198317"/>
            <a:ext cx="3790951" cy="2476500"/>
          </a:xfrm>
        </p:spPr>
        <p:txBody>
          <a:bodyPr/>
          <a:lstStyle/>
          <a:p>
            <a:r>
              <a:rPr lang="en-US"/>
              <a:t>Click icon to add picture</a:t>
            </a:r>
          </a:p>
        </p:txBody>
      </p:sp>
    </p:spTree>
    <p:extLst>
      <p:ext uri="{BB962C8B-B14F-4D97-AF65-F5344CB8AC3E}">
        <p14:creationId xmlns:p14="http://schemas.microsoft.com/office/powerpoint/2010/main" val="3391255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EE4BBD-310A-49A6-BF54-E3E23C992D92}"/>
              </a:ext>
            </a:extLst>
          </p:cNvPr>
          <p:cNvSpPr>
            <a:spLocks noGrp="1"/>
          </p:cNvSpPr>
          <p:nvPr>
            <p:ph type="pic" sz="quarter" idx="10"/>
          </p:nvPr>
        </p:nvSpPr>
        <p:spPr>
          <a:xfrm>
            <a:off x="7980218" y="1538635"/>
            <a:ext cx="3973456" cy="5103234"/>
          </a:xfrm>
        </p:spPr>
        <p:txBody>
          <a:bodyPr/>
          <a:lstStyle/>
          <a:p>
            <a:r>
              <a:rPr lang="en-US"/>
              <a:t>Click icon to add picture</a:t>
            </a:r>
            <a:endParaRPr lang="en-US" dirty="0"/>
          </a:p>
        </p:txBody>
      </p:sp>
    </p:spTree>
    <p:extLst>
      <p:ext uri="{BB962C8B-B14F-4D97-AF65-F5344CB8AC3E}">
        <p14:creationId xmlns:p14="http://schemas.microsoft.com/office/powerpoint/2010/main" val="2941672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icture Slide O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13220" y="6356350"/>
            <a:ext cx="3866055" cy="365125"/>
          </a:xfrm>
        </p:spPr>
        <p:txBody>
          <a:bodyPr/>
          <a:lstStyle>
            <a:lvl1pPr algn="ctr">
              <a:defRPr>
                <a:solidFill>
                  <a:schemeClr val="tx1"/>
                </a:solidFill>
                <a:latin typeface="Avenir LT Std 65 Medium" panose="020B0803020203020204" pitchFamily="34" charset="0"/>
              </a:defRPr>
            </a:lvl1pPr>
          </a:lstStyle>
          <a:p>
            <a:r>
              <a:rPr lang="en-US" dirty="0"/>
              <a:t>Photo Caption Here</a:t>
            </a:r>
          </a:p>
        </p:txBody>
      </p:sp>
      <p:sp>
        <p:nvSpPr>
          <p:cNvPr id="8" name="Picture Placeholder 7">
            <a:extLst>
              <a:ext uri="{FF2B5EF4-FFF2-40B4-BE49-F238E27FC236}">
                <a16:creationId xmlns:a16="http://schemas.microsoft.com/office/drawing/2014/main" id="{0A3AD302-B662-4481-99C4-7D20B9E62A99}"/>
              </a:ext>
            </a:extLst>
          </p:cNvPr>
          <p:cNvSpPr>
            <a:spLocks noGrp="1"/>
          </p:cNvSpPr>
          <p:nvPr>
            <p:ph type="pic" sz="quarter" idx="13"/>
          </p:nvPr>
        </p:nvSpPr>
        <p:spPr>
          <a:xfrm>
            <a:off x="8113222" y="1504604"/>
            <a:ext cx="3866054" cy="4770784"/>
          </a:xfrm>
        </p:spPr>
        <p:txBody>
          <a:bodyPr/>
          <a:lstStyle/>
          <a:p>
            <a:r>
              <a:rPr lang="en-US"/>
              <a:t>Click icon to add picture</a:t>
            </a:r>
            <a:endParaRPr lang="en-US" dirty="0"/>
          </a:p>
        </p:txBody>
      </p:sp>
    </p:spTree>
    <p:extLst>
      <p:ext uri="{BB962C8B-B14F-4D97-AF65-F5344CB8AC3E}">
        <p14:creationId xmlns:p14="http://schemas.microsoft.com/office/powerpoint/2010/main" val="3326770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48886"/>
            <a:ext cx="9517870" cy="1600200"/>
          </a:xfrm>
        </p:spPr>
        <p:txBody>
          <a:bodyPr anchor="b">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5183188" y="1504604"/>
            <a:ext cx="6172200" cy="43564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6FA0B-A82A-4832-98A9-4D07AC4E4C6E}"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2917747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40574"/>
            <a:ext cx="10955972" cy="1600200"/>
          </a:xfrm>
        </p:spPr>
        <p:txBody>
          <a:bodyPr anchor="b">
            <a:noAutofit/>
          </a:bodyPr>
          <a:lstStyle>
            <a:lvl1pPr>
              <a:defRPr sz="4400"/>
            </a:lvl1pPr>
          </a:lstStyle>
          <a:p>
            <a:r>
              <a:rPr lang="en-US" dirty="0"/>
              <a:t>Click to edit Master title style</a:t>
            </a:r>
          </a:p>
        </p:txBody>
      </p:sp>
      <p:sp>
        <p:nvSpPr>
          <p:cNvPr id="3" name="Picture Placeholder 2"/>
          <p:cNvSpPr>
            <a:spLocks noGrp="1" noChangeAspect="1"/>
          </p:cNvSpPr>
          <p:nvPr>
            <p:ph type="pic" idx="1"/>
          </p:nvPr>
        </p:nvSpPr>
        <p:spPr>
          <a:xfrm>
            <a:off x="5183188" y="1662545"/>
            <a:ext cx="6172200" cy="41985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6FA0B-A82A-4832-98A9-4D07AC4E4C6E}"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1095504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DC793-7369-577E-B8BB-BF4DED9BF49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49F5AEF-24FD-F550-DA9B-DEA32C9A674E}"/>
              </a:ext>
            </a:extLst>
          </p:cNvPr>
          <p:cNvSpPr>
            <a:spLocks noGrp="1"/>
          </p:cNvSpPr>
          <p:nvPr>
            <p:ph type="dt" sz="half" idx="10"/>
          </p:nvPr>
        </p:nvSpPr>
        <p:spPr/>
        <p:txBody>
          <a:bodyPr/>
          <a:lstStyle/>
          <a:p>
            <a:fld id="{EFB6FA0B-A82A-4832-98A9-4D07AC4E4C6E}" type="datetimeFigureOut">
              <a:rPr lang="en-US" smtClean="0"/>
              <a:t>8/24/2023</a:t>
            </a:fld>
            <a:endParaRPr lang="en-US"/>
          </a:p>
        </p:txBody>
      </p:sp>
      <p:sp>
        <p:nvSpPr>
          <p:cNvPr id="4" name="Footer Placeholder 3">
            <a:extLst>
              <a:ext uri="{FF2B5EF4-FFF2-40B4-BE49-F238E27FC236}">
                <a16:creationId xmlns:a16="http://schemas.microsoft.com/office/drawing/2014/main" id="{384297F1-7C2E-732A-0487-FF3805C10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5411F6-F151-5317-AF29-BF8E42CC19D2}"/>
              </a:ext>
            </a:extLst>
          </p:cNvPr>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93182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B6FA0B-A82A-4832-98A9-4D07AC4E4C6E}"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185238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B6FA0B-A82A-4832-98A9-4D07AC4E4C6E}"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425448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B6FA0B-A82A-4832-98A9-4D07AC4E4C6E}"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675016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405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B6FA0B-A82A-4832-98A9-4D07AC4E4C6E}"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205379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FB6FA0B-A82A-4832-98A9-4D07AC4E4C6E}"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277422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EE4BBD-310A-49A6-BF54-E3E23C992D92}"/>
              </a:ext>
            </a:extLst>
          </p:cNvPr>
          <p:cNvSpPr>
            <a:spLocks noGrp="1"/>
          </p:cNvSpPr>
          <p:nvPr>
            <p:ph type="pic" sz="quarter" idx="10"/>
          </p:nvPr>
        </p:nvSpPr>
        <p:spPr>
          <a:xfrm>
            <a:off x="8162724" y="1538635"/>
            <a:ext cx="3790950" cy="2476500"/>
          </a:xfrm>
        </p:spPr>
        <p:txBody>
          <a:bodyPr/>
          <a:lstStyle/>
          <a:p>
            <a:r>
              <a:rPr lang="en-US"/>
              <a:t>Click icon to add picture</a:t>
            </a:r>
            <a:endParaRPr lang="en-US" dirty="0"/>
          </a:p>
        </p:txBody>
      </p:sp>
      <p:sp>
        <p:nvSpPr>
          <p:cNvPr id="10" name="Picture Placeholder 9">
            <a:extLst>
              <a:ext uri="{FF2B5EF4-FFF2-40B4-BE49-F238E27FC236}">
                <a16:creationId xmlns:a16="http://schemas.microsoft.com/office/drawing/2014/main" id="{F7CFD56B-DF33-4603-88EA-15C1597FAD1E}"/>
              </a:ext>
            </a:extLst>
          </p:cNvPr>
          <p:cNvSpPr>
            <a:spLocks noGrp="1"/>
          </p:cNvSpPr>
          <p:nvPr>
            <p:ph type="pic" sz="quarter" idx="11"/>
          </p:nvPr>
        </p:nvSpPr>
        <p:spPr>
          <a:xfrm>
            <a:off x="8162724" y="4198317"/>
            <a:ext cx="3790951" cy="2476500"/>
          </a:xfrm>
        </p:spPr>
        <p:txBody>
          <a:bodyPr/>
          <a:lstStyle/>
          <a:p>
            <a:r>
              <a:rPr lang="en-US"/>
              <a:t>Click icon to add picture</a:t>
            </a:r>
          </a:p>
        </p:txBody>
      </p:sp>
    </p:spTree>
    <p:extLst>
      <p:ext uri="{BB962C8B-B14F-4D97-AF65-F5344CB8AC3E}">
        <p14:creationId xmlns:p14="http://schemas.microsoft.com/office/powerpoint/2010/main" val="392431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405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6FA0B-A82A-4832-98A9-4D07AC4E4C6E}" type="datetimeFigureOut">
              <a:rPr lang="en-US" smtClean="0"/>
              <a:t>8/24/2023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78CAE-128F-4092-A29C-8EC1F7DAC9F9}" type="slidenum">
              <a:rPr lang="en-US" smtClean="0"/>
              <a:t>‹#›</a:t>
            </a:fld>
            <a:endParaRPr lang="en-US"/>
          </a:p>
        </p:txBody>
      </p:sp>
    </p:spTree>
    <p:extLst>
      <p:ext uri="{BB962C8B-B14F-4D97-AF65-F5344CB8AC3E}">
        <p14:creationId xmlns:p14="http://schemas.microsoft.com/office/powerpoint/2010/main" val="334034483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3" r:id="rId3"/>
    <p:sldLayoutId id="2147483662" r:id="rId4"/>
    <p:sldLayoutId id="2147483663" r:id="rId5"/>
    <p:sldLayoutId id="2147483664" r:id="rId6"/>
    <p:sldLayoutId id="2147483665" r:id="rId7"/>
    <p:sldLayoutId id="2147483666" r:id="rId8"/>
    <p:sldLayoutId id="2147483667" r:id="rId9"/>
    <p:sldLayoutId id="2147483672" r:id="rId10"/>
    <p:sldLayoutId id="2147483668" r:id="rId11"/>
    <p:sldLayoutId id="2147483669" r:id="rId12"/>
    <p:sldLayoutId id="2147483687"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79D8F-00A3-A7DD-B618-9BE0E02327A5}"/>
              </a:ext>
            </a:extLst>
          </p:cNvPr>
          <p:cNvSpPr>
            <a:spLocks noGrp="1"/>
          </p:cNvSpPr>
          <p:nvPr>
            <p:ph type="title"/>
          </p:nvPr>
        </p:nvSpPr>
        <p:spPr>
          <a:xfrm>
            <a:off x="838200" y="1074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51B655D-D62D-BA0F-C9EF-FA5F35491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A6472-6062-6AFC-DE1D-61D6376DF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49349-CD54-47A2-B72E-E68F49D36D6B}" type="datetimeFigureOut">
              <a:rPr lang="en-US" smtClean="0"/>
              <a:t>8/24/2023</a:t>
            </a:fld>
            <a:endParaRPr lang="en-US"/>
          </a:p>
        </p:txBody>
      </p:sp>
      <p:sp>
        <p:nvSpPr>
          <p:cNvPr id="5" name="Footer Placeholder 4">
            <a:extLst>
              <a:ext uri="{FF2B5EF4-FFF2-40B4-BE49-F238E27FC236}">
                <a16:creationId xmlns:a16="http://schemas.microsoft.com/office/drawing/2014/main" id="{0BB4BF68-6EF3-FB9A-8948-1FCA0FA90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048EF-3792-0DA8-11C4-B1F717DE9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13FAD-A57B-4871-A269-9F96FF537744}" type="slidenum">
              <a:rPr lang="en-US" smtClean="0"/>
              <a:t>‹#›</a:t>
            </a:fld>
            <a:endParaRPr lang="en-US"/>
          </a:p>
        </p:txBody>
      </p:sp>
    </p:spTree>
    <p:extLst>
      <p:ext uri="{BB962C8B-B14F-4D97-AF65-F5344CB8AC3E}">
        <p14:creationId xmlns:p14="http://schemas.microsoft.com/office/powerpoint/2010/main" val="34660696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l" defTabSz="914400" rtl="0" eaLnBrk="1" latinLnBrk="0" hangingPunct="1">
        <a:lnSpc>
          <a:spcPct val="90000"/>
        </a:lnSpc>
        <a:spcBef>
          <a:spcPct val="0"/>
        </a:spcBef>
        <a:buNone/>
        <a:defRPr sz="4400" kern="1200">
          <a:solidFill>
            <a:schemeClr val="bg1"/>
          </a:solidFill>
          <a:latin typeface="Adelle Basic Rg" panose="0200080300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405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6FA0B-A82A-4832-98A9-4D07AC4E4C6E}" type="datetimeFigureOut">
              <a:rPr lang="en-US" smtClean="0"/>
              <a:t>8/24/2023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78CAE-128F-4092-A29C-8EC1F7DAC9F9}" type="slidenum">
              <a:rPr lang="en-US" smtClean="0"/>
              <a:t>‹#›</a:t>
            </a:fld>
            <a:endParaRPr lang="en-US"/>
          </a:p>
        </p:txBody>
      </p:sp>
    </p:spTree>
    <p:extLst>
      <p:ext uri="{BB962C8B-B14F-4D97-AF65-F5344CB8AC3E}">
        <p14:creationId xmlns:p14="http://schemas.microsoft.com/office/powerpoint/2010/main" val="29976337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9048-56E2-4F6B-AF68-376275A10E5A}"/>
              </a:ext>
            </a:extLst>
          </p:cNvPr>
          <p:cNvSpPr>
            <a:spLocks noGrp="1"/>
          </p:cNvSpPr>
          <p:nvPr>
            <p:ph type="ctrTitle" idx="4294967295"/>
          </p:nvPr>
        </p:nvSpPr>
        <p:spPr>
          <a:xfrm>
            <a:off x="1524000" y="2277431"/>
            <a:ext cx="9144000" cy="2015120"/>
          </a:xfrm>
        </p:spPr>
        <p:txBody>
          <a:bodyPr>
            <a:normAutofit/>
          </a:bodyPr>
          <a:lstStyle/>
          <a:p>
            <a:pPr algn="ctr"/>
            <a:r>
              <a:rPr lang="en-US" sz="5400" b="1" dirty="0">
                <a:latin typeface="Cambria"/>
                <a:ea typeface="Cambria"/>
              </a:rPr>
              <a:t>Insurance Services</a:t>
            </a:r>
          </a:p>
        </p:txBody>
      </p:sp>
      <p:sp>
        <p:nvSpPr>
          <p:cNvPr id="4" name="Subtitle 2">
            <a:extLst>
              <a:ext uri="{FF2B5EF4-FFF2-40B4-BE49-F238E27FC236}">
                <a16:creationId xmlns:a16="http://schemas.microsoft.com/office/drawing/2014/main" id="{714E8277-A32E-A34E-4A5A-AC4B546EE5A1}"/>
              </a:ext>
            </a:extLst>
          </p:cNvPr>
          <p:cNvSpPr txBox="1">
            <a:spLocks/>
          </p:cNvSpPr>
          <p:nvPr/>
        </p:nvSpPr>
        <p:spPr>
          <a:xfrm>
            <a:off x="1524000" y="4541910"/>
            <a:ext cx="9144000" cy="5337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00539F"/>
                </a:solidFill>
                <a:latin typeface="Cambria" panose="02040503050406030204" pitchFamily="18" charset="0"/>
                <a:ea typeface="Cambria" panose="02040503050406030204" pitchFamily="18" charset="0"/>
                <a:cs typeface="Calibri"/>
              </a:rPr>
              <a:t>Greg Lance &amp; Cary Franks</a:t>
            </a:r>
            <a:endParaRPr lang="en-US" sz="3000" b="1" dirty="0">
              <a:solidFill>
                <a:srgbClr val="00539F"/>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413231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704209" y="635069"/>
            <a:ext cx="3741042" cy="1139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1"/>
                </a:solidFill>
                <a:latin typeface="+mj-lt"/>
                <a:ea typeface="+mj-ea"/>
                <a:cs typeface="+mj-cs"/>
              </a:rPr>
              <a:t>Multi-Peril Covered Perils:</a:t>
            </a:r>
          </a:p>
        </p:txBody>
      </p:sp>
      <p:sp>
        <p:nvSpPr>
          <p:cNvPr id="8" name="TextBox 7">
            <a:extLst>
              <a:ext uri="{FF2B5EF4-FFF2-40B4-BE49-F238E27FC236}">
                <a16:creationId xmlns:a16="http://schemas.microsoft.com/office/drawing/2014/main" id="{1FFAF4B8-ABD6-201E-C50F-5C912B006925}"/>
              </a:ext>
            </a:extLst>
          </p:cNvPr>
          <p:cNvSpPr txBox="1"/>
          <p:nvPr/>
        </p:nvSpPr>
        <p:spPr>
          <a:xfrm>
            <a:off x="720992" y="1941362"/>
            <a:ext cx="4492454" cy="2419097"/>
          </a:xfrm>
          <a:prstGeom prst="rect">
            <a:avLst/>
          </a:prstGeom>
        </p:spPr>
        <p:txBody>
          <a:bodyPr vert="horz" lIns="91440" tIns="45720" rIns="91440" bIns="45720" rtlCol="0" anchor="t">
            <a:normAutofit fontScale="92500" lnSpcReduction="10000"/>
          </a:bodyPr>
          <a:lstStyle/>
          <a:p>
            <a:pPr indent="-228600" defTabSz="914400">
              <a:lnSpc>
                <a:spcPct val="90000"/>
              </a:lnSpc>
              <a:spcAft>
                <a:spcPts val="600"/>
              </a:spcAft>
              <a:buFont typeface="Arial" panose="020B0604020202020204" pitchFamily="34" charset="0"/>
              <a:buChar char="•"/>
            </a:pPr>
            <a:r>
              <a:rPr lang="en-US" sz="1500" dirty="0"/>
              <a:t>Adverse Weather Conditions</a:t>
            </a:r>
          </a:p>
          <a:p>
            <a:pPr indent="-228600" defTabSz="914400">
              <a:lnSpc>
                <a:spcPct val="90000"/>
              </a:lnSpc>
              <a:spcAft>
                <a:spcPts val="600"/>
              </a:spcAft>
              <a:buFont typeface="Arial" panose="020B0604020202020204" pitchFamily="34" charset="0"/>
              <a:buChar char="•"/>
            </a:pPr>
            <a:r>
              <a:rPr lang="en-US" sz="1500" dirty="0"/>
              <a:t>Fire</a:t>
            </a:r>
          </a:p>
          <a:p>
            <a:pPr indent="-228600" defTabSz="914400">
              <a:lnSpc>
                <a:spcPct val="90000"/>
              </a:lnSpc>
              <a:spcAft>
                <a:spcPts val="600"/>
              </a:spcAft>
              <a:buFont typeface="Arial" panose="020B0604020202020204" pitchFamily="34" charset="0"/>
              <a:buChar char="•"/>
            </a:pPr>
            <a:r>
              <a:rPr lang="en-US" sz="1500" dirty="0"/>
              <a:t>Insects</a:t>
            </a:r>
          </a:p>
          <a:p>
            <a:pPr indent="-228600" defTabSz="914400">
              <a:lnSpc>
                <a:spcPct val="90000"/>
              </a:lnSpc>
              <a:spcAft>
                <a:spcPts val="600"/>
              </a:spcAft>
              <a:buFont typeface="Arial" panose="020B0604020202020204" pitchFamily="34" charset="0"/>
              <a:buChar char="•"/>
            </a:pPr>
            <a:r>
              <a:rPr lang="en-US" sz="1500" dirty="0"/>
              <a:t>Plant Disease</a:t>
            </a:r>
          </a:p>
          <a:p>
            <a:pPr indent="-228600" defTabSz="914400">
              <a:lnSpc>
                <a:spcPct val="90000"/>
              </a:lnSpc>
              <a:spcAft>
                <a:spcPts val="600"/>
              </a:spcAft>
              <a:buFont typeface="Arial" panose="020B0604020202020204" pitchFamily="34" charset="0"/>
              <a:buChar char="•"/>
            </a:pPr>
            <a:r>
              <a:rPr lang="en-US" sz="1500" dirty="0"/>
              <a:t>Wildlife</a:t>
            </a:r>
          </a:p>
          <a:p>
            <a:pPr indent="-228600" defTabSz="914400">
              <a:lnSpc>
                <a:spcPct val="90000"/>
              </a:lnSpc>
              <a:spcAft>
                <a:spcPts val="600"/>
              </a:spcAft>
              <a:buFont typeface="Arial" panose="020B0604020202020204" pitchFamily="34" charset="0"/>
              <a:buChar char="•"/>
            </a:pPr>
            <a:r>
              <a:rPr lang="en-US" sz="1500" dirty="0"/>
              <a:t>Earthquake</a:t>
            </a:r>
          </a:p>
          <a:p>
            <a:pPr indent="-228600" defTabSz="914400">
              <a:lnSpc>
                <a:spcPct val="90000"/>
              </a:lnSpc>
              <a:spcAft>
                <a:spcPts val="600"/>
              </a:spcAft>
              <a:buFont typeface="Arial" panose="020B0604020202020204" pitchFamily="34" charset="0"/>
              <a:buChar char="•"/>
            </a:pPr>
            <a:r>
              <a:rPr lang="en-US" sz="1500" dirty="0"/>
              <a:t>Volcanic Eruption</a:t>
            </a:r>
          </a:p>
          <a:p>
            <a:pPr indent="-228600" defTabSz="914400">
              <a:lnSpc>
                <a:spcPct val="90000"/>
              </a:lnSpc>
              <a:spcAft>
                <a:spcPts val="600"/>
              </a:spcAft>
              <a:buFont typeface="Arial" panose="020B0604020202020204" pitchFamily="34" charset="0"/>
              <a:buChar char="•"/>
            </a:pPr>
            <a:r>
              <a:rPr lang="en-US" sz="1500" dirty="0"/>
              <a:t>Failure of Irrigation Water Supply</a:t>
            </a:r>
          </a:p>
          <a:p>
            <a:pPr indent="-228600" defTabSz="914400">
              <a:lnSpc>
                <a:spcPct val="90000"/>
              </a:lnSpc>
              <a:spcAft>
                <a:spcPts val="600"/>
              </a:spcAft>
              <a:buFont typeface="Arial" panose="020B0604020202020204" pitchFamily="34" charset="0"/>
              <a:buChar char="•"/>
            </a:pPr>
            <a:r>
              <a:rPr lang="en-US" sz="1500" dirty="0"/>
              <a:t>Market Price Changes (Revenue Protection)</a:t>
            </a:r>
          </a:p>
          <a:p>
            <a:pPr indent="-228600" defTabSz="914400">
              <a:lnSpc>
                <a:spcPct val="90000"/>
              </a:lnSpc>
              <a:spcAft>
                <a:spcPts val="600"/>
              </a:spcAft>
              <a:buFont typeface="Arial" panose="020B0604020202020204" pitchFamily="34" charset="0"/>
              <a:buChar char="•"/>
            </a:pPr>
            <a:endParaRPr lang="en-US" sz="1500" dirty="0"/>
          </a:p>
        </p:txBody>
      </p:sp>
      <p:sp>
        <p:nvSpPr>
          <p:cNvPr id="34" name="Oval 3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4775D97-A199-FC75-EF88-6DB3DBBBDD5B}"/>
              </a:ext>
            </a:extLst>
          </p:cNvPr>
          <p:cNvPicPr>
            <a:picLocks noChangeAspect="1"/>
          </p:cNvPicPr>
          <p:nvPr/>
        </p:nvPicPr>
        <p:blipFill rotWithShape="1">
          <a:blip r:embed="rId2"/>
          <a:srcRect l="14141" r="39108" b="-2"/>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6" name="Freeform: Shape 3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826811B-2CAE-465E-9D3E-456CAF849BA4}"/>
              </a:ext>
            </a:extLst>
          </p:cNvPr>
          <p:cNvPicPr>
            <a:picLocks noChangeAspect="1"/>
          </p:cNvPicPr>
          <p:nvPr/>
        </p:nvPicPr>
        <p:blipFill rotWithShape="1">
          <a:blip r:embed="rId3"/>
          <a:srcRect l="12901" r="20348" b="-2"/>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2" name="Picture 1">
            <a:extLst>
              <a:ext uri="{FF2B5EF4-FFF2-40B4-BE49-F238E27FC236}">
                <a16:creationId xmlns:a16="http://schemas.microsoft.com/office/drawing/2014/main" id="{6A61F3EC-C8E9-2EB0-B19E-C509EB6022ED}"/>
              </a:ext>
            </a:extLst>
          </p:cNvPr>
          <p:cNvPicPr>
            <a:picLocks noChangeAspect="1"/>
          </p:cNvPicPr>
          <p:nvPr/>
        </p:nvPicPr>
        <p:blipFill rotWithShape="1">
          <a:blip r:embed="rId4"/>
          <a:srcRect l="23833" r="21312"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0" name="Freeform: Shape 39">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E2A0F44-A31B-AB0D-D16C-0C1182765C74}"/>
              </a:ext>
            </a:extLst>
          </p:cNvPr>
          <p:cNvPicPr>
            <a:picLocks noChangeAspect="1"/>
          </p:cNvPicPr>
          <p:nvPr/>
        </p:nvPicPr>
        <p:blipFill rotWithShape="1">
          <a:blip r:embed="rId5"/>
          <a:srcRect t="7945" r="5" b="12854"/>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42" name="Freeform: Shape 4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701F4A4-1B7D-83AF-B3A5-C485EFADE3DD}"/>
              </a:ext>
            </a:extLst>
          </p:cNvPr>
          <p:cNvPicPr>
            <a:picLocks noChangeAspect="1"/>
          </p:cNvPicPr>
          <p:nvPr/>
        </p:nvPicPr>
        <p:blipFill rotWithShape="1">
          <a:blip r:embed="rId6"/>
          <a:srcRect l="3111" r="13819" b="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99834836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99857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Crop Hail Insurance</a:t>
            </a:r>
          </a:p>
        </p:txBody>
      </p:sp>
      <p:sp>
        <p:nvSpPr>
          <p:cNvPr id="5" name="TextBox 4">
            <a:extLst>
              <a:ext uri="{FF2B5EF4-FFF2-40B4-BE49-F238E27FC236}">
                <a16:creationId xmlns:a16="http://schemas.microsoft.com/office/drawing/2014/main" id="{39608E4F-F63B-438F-8C3D-581ED50CD3A4}"/>
              </a:ext>
            </a:extLst>
          </p:cNvPr>
          <p:cNvSpPr txBox="1"/>
          <p:nvPr/>
        </p:nvSpPr>
        <p:spPr>
          <a:xfrm>
            <a:off x="378903" y="1793482"/>
            <a:ext cx="11434194" cy="3362459"/>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Protects against physical damage caused by hail and/or fire</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dirty="0">
                <a:solidFill>
                  <a:srgbClr val="231F20"/>
                </a:solidFill>
                <a:effectLst/>
                <a:ea typeface="Arial" panose="020B0604020202020204" pitchFamily="34" charset="0"/>
              </a:rPr>
              <a:t>Policies provided directly to farmers by private insurance companies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dirty="0">
                <a:solidFill>
                  <a:srgbClr val="231F20"/>
                </a:solidFill>
                <a:ea typeface="Arial" panose="020B0604020202020204" pitchFamily="34" charset="0"/>
              </a:rPr>
              <a:t>Can be used in combination with MPCI coverage or separately</a:t>
            </a:r>
            <a:endParaRPr lang="en-US" sz="2500" dirty="0">
              <a:solidFill>
                <a:srgbClr val="231F20"/>
              </a:solidFill>
              <a:effectLst/>
              <a:ea typeface="Arial" panose="020B0604020202020204" pitchFamily="34" charset="0"/>
            </a:endParaRP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dirty="0">
                <a:solidFill>
                  <a:srgbClr val="231F20"/>
                </a:solidFill>
                <a:ea typeface="Arial" panose="020B0604020202020204" pitchFamily="34" charset="0"/>
              </a:rPr>
              <a:t>Claims paid on acre-by-acre basis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b="1" dirty="0">
                <a:solidFill>
                  <a:srgbClr val="231F20"/>
                </a:solidFill>
                <a:ea typeface="Arial" panose="020B0604020202020204" pitchFamily="34" charset="0"/>
              </a:rPr>
              <a:t>Sales Deadline: Anytime during the growing season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endParaRPr kumimoji="0" lang="en-US" sz="2500" b="1" i="0" u="none" strike="noStrike" kern="1200" cap="none" spc="0" normalizeH="0" baseline="0" noProof="0" dirty="0">
              <a:ln>
                <a:noFill/>
              </a:ln>
              <a:solidFill>
                <a:srgbClr val="000000"/>
              </a:solidFill>
              <a:effectLst/>
              <a:highlight>
                <a:srgbClr val="FFFF00"/>
              </a:highligh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088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99857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Crop Fire Insurance</a:t>
            </a:r>
          </a:p>
        </p:txBody>
      </p:sp>
      <p:sp>
        <p:nvSpPr>
          <p:cNvPr id="5" name="TextBox 4">
            <a:extLst>
              <a:ext uri="{FF2B5EF4-FFF2-40B4-BE49-F238E27FC236}">
                <a16:creationId xmlns:a16="http://schemas.microsoft.com/office/drawing/2014/main" id="{39608E4F-F63B-438F-8C3D-581ED50CD3A4}"/>
              </a:ext>
            </a:extLst>
          </p:cNvPr>
          <p:cNvSpPr txBox="1"/>
          <p:nvPr/>
        </p:nvSpPr>
        <p:spPr>
          <a:xfrm>
            <a:off x="378903" y="1793482"/>
            <a:ext cx="11434194" cy="2785378"/>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Extra coverage for direct crop loss caused by fire or lightening</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dirty="0">
                <a:solidFill>
                  <a:srgbClr val="000000"/>
                </a:solidFill>
              </a:rPr>
              <a:t>Covers crops before harvest and while still in the harvester</a:t>
            </a:r>
            <a:endParaRPr kumimoji="0" lang="en-US" sz="2500" b="0" i="0" u="none" strike="noStrike" kern="1200" cap="none" spc="0" normalizeH="0" baseline="0" noProof="0" dirty="0">
              <a:ln>
                <a:noFill/>
              </a:ln>
              <a:solidFill>
                <a:srgbClr val="000000"/>
              </a:solidFill>
              <a:effectLst/>
              <a:uLnTx/>
              <a:uFillTx/>
              <a:ea typeface="+mn-ea"/>
            </a:endParaRP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dirty="0">
                <a:solidFill>
                  <a:srgbClr val="231F20"/>
                </a:solidFill>
                <a:effectLst/>
                <a:ea typeface="Arial" panose="020B0604020202020204" pitchFamily="34" charset="0"/>
              </a:rPr>
              <a:t>Policies provided directly to farmers by private insurance companies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b="1" dirty="0">
                <a:solidFill>
                  <a:srgbClr val="231F20"/>
                </a:solidFill>
                <a:ea typeface="Arial" panose="020B0604020202020204" pitchFamily="34" charset="0"/>
              </a:rPr>
              <a:t>Sales Deadline: Anytime during the growing season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endParaRPr kumimoji="0" lang="en-US" sz="2500" b="1" i="0" u="none" strike="noStrike" kern="1200" cap="none" spc="0" normalizeH="0" baseline="0" noProof="0" dirty="0">
              <a:ln>
                <a:noFill/>
              </a:ln>
              <a:solidFill>
                <a:srgbClr val="000000"/>
              </a:solidFill>
              <a:effectLst/>
              <a:highlight>
                <a:srgbClr val="FFFF00"/>
              </a:highligh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4698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E2EA1F-564B-43A8-8A94-BBB63F2895D1}"/>
              </a:ext>
            </a:extLst>
          </p:cNvPr>
          <p:cNvSpPr txBox="1">
            <a:spLocks/>
          </p:cNvSpPr>
          <p:nvPr/>
        </p:nvSpPr>
        <p:spPr>
          <a:xfrm>
            <a:off x="1524000" y="2372671"/>
            <a:ext cx="9144000" cy="2015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a:ea typeface="Cambria"/>
                <a:cs typeface="+mj-cs"/>
              </a:rPr>
              <a:t>Livestock Insurance Options</a:t>
            </a:r>
          </a:p>
        </p:txBody>
      </p:sp>
    </p:spTree>
    <p:extLst>
      <p:ext uri="{BB962C8B-B14F-4D97-AF65-F5344CB8AC3E}">
        <p14:creationId xmlns:p14="http://schemas.microsoft.com/office/powerpoint/2010/main" val="367206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1F7095-FF35-44F4-BDFC-01643AAE5D5D}"/>
              </a:ext>
            </a:extLst>
          </p:cNvPr>
          <p:cNvSpPr txBox="1">
            <a:spLocks/>
          </p:cNvSpPr>
          <p:nvPr/>
        </p:nvSpPr>
        <p:spPr>
          <a:xfrm>
            <a:off x="307597" y="409299"/>
            <a:ext cx="11202098" cy="8658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a:ea typeface="Cambria"/>
                <a:cs typeface="Calibri"/>
              </a:rPr>
              <a:t>Drought Monitor</a:t>
            </a:r>
          </a:p>
        </p:txBody>
      </p:sp>
      <p:pic>
        <p:nvPicPr>
          <p:cNvPr id="5" name="Picture 4">
            <a:extLst>
              <a:ext uri="{FF2B5EF4-FFF2-40B4-BE49-F238E27FC236}">
                <a16:creationId xmlns:a16="http://schemas.microsoft.com/office/drawing/2014/main" id="{38C84DF4-35DC-4B63-4E2D-729855A48320}"/>
              </a:ext>
            </a:extLst>
          </p:cNvPr>
          <p:cNvPicPr>
            <a:picLocks noChangeAspect="1"/>
          </p:cNvPicPr>
          <p:nvPr/>
        </p:nvPicPr>
        <p:blipFill>
          <a:blip r:embed="rId3"/>
          <a:stretch>
            <a:fillRect/>
          </a:stretch>
        </p:blipFill>
        <p:spPr>
          <a:xfrm>
            <a:off x="2512571" y="1402956"/>
            <a:ext cx="8876688" cy="5395439"/>
          </a:xfrm>
          <a:prstGeom prst="rect">
            <a:avLst/>
          </a:prstGeom>
        </p:spPr>
      </p:pic>
    </p:spTree>
    <p:extLst>
      <p:ext uri="{BB962C8B-B14F-4D97-AF65-F5344CB8AC3E}">
        <p14:creationId xmlns:p14="http://schemas.microsoft.com/office/powerpoint/2010/main" val="232172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99857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Pasture, Rangeland, &amp; Forage (PRF)</a:t>
            </a:r>
          </a:p>
        </p:txBody>
      </p:sp>
      <p:sp>
        <p:nvSpPr>
          <p:cNvPr id="5" name="TextBox 4">
            <a:extLst>
              <a:ext uri="{FF2B5EF4-FFF2-40B4-BE49-F238E27FC236}">
                <a16:creationId xmlns:a16="http://schemas.microsoft.com/office/drawing/2014/main" id="{39608E4F-F63B-438F-8C3D-581ED50CD3A4}"/>
              </a:ext>
            </a:extLst>
          </p:cNvPr>
          <p:cNvSpPr txBox="1"/>
          <p:nvPr/>
        </p:nvSpPr>
        <p:spPr>
          <a:xfrm>
            <a:off x="378903" y="1793482"/>
            <a:ext cx="11434194" cy="2977738"/>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Protects hay and livestock producers against loss of forage, due to lack of rainfall, on acres used for grazing and hay.</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Choose between two to six 2-month intervals in which precipitation is important to the operation.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Many ranchers can qualify: no yields needed, based off acres (no minimums).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1"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Sales Deadline: December 1</a:t>
            </a:r>
            <a:r>
              <a:rPr kumimoji="0" lang="en-US" sz="2500" b="1" i="0" u="none" strike="noStrike" kern="1200" cap="none" spc="0" normalizeH="0" baseline="30000" noProof="0" dirty="0">
                <a:ln>
                  <a:noFill/>
                </a:ln>
                <a:solidFill>
                  <a:srgbClr val="000000"/>
                </a:solidFill>
                <a:effectLst/>
                <a:uLnTx/>
                <a:uFillTx/>
                <a:ea typeface="Times New Roman" panose="02020603050405020304" pitchFamily="18" charset="0"/>
                <a:cs typeface="Times New Roman" panose="02020603050405020304" pitchFamily="18" charset="0"/>
              </a:rPr>
              <a:t>st</a:t>
            </a:r>
            <a:r>
              <a:rPr kumimoji="0" lang="en-US" sz="2500" b="1"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 </a:t>
            </a:r>
            <a:endParaRPr kumimoji="0" lang="en-US" sz="2500" b="1"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09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6" y="409299"/>
            <a:ext cx="11084303"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Pasture, Rangeland, &amp; Forage (PRF)</a:t>
            </a:r>
          </a:p>
        </p:txBody>
      </p:sp>
      <p:sp>
        <p:nvSpPr>
          <p:cNvPr id="5" name="TextBox 4">
            <a:extLst>
              <a:ext uri="{FF2B5EF4-FFF2-40B4-BE49-F238E27FC236}">
                <a16:creationId xmlns:a16="http://schemas.microsoft.com/office/drawing/2014/main" id="{39608E4F-F63B-438F-8C3D-581ED50CD3A4}"/>
              </a:ext>
            </a:extLst>
          </p:cNvPr>
          <p:cNvSpPr txBox="1"/>
          <p:nvPr/>
        </p:nvSpPr>
        <p:spPr>
          <a:xfrm>
            <a:off x="378903" y="1793482"/>
            <a:ext cx="11434194" cy="3170099"/>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The rainfall index uses National Oceanic and Atmospheric Administration Climate Prediction Center (NOAA CPC) data for the grid where the property is located.</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Insurance payments are determined using NOAA CPC data for the grids and index intervals you choose to insure. When the final grid index falls below your "trigger grid index," you may receive an indemnity for lack of precipitation.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Coverage is based on the experience of the entire grid – not on an individual farm or ranch or a specific weather station in the general area.</a:t>
            </a:r>
          </a:p>
        </p:txBody>
      </p:sp>
    </p:spTree>
    <p:extLst>
      <p:ext uri="{BB962C8B-B14F-4D97-AF65-F5344CB8AC3E}">
        <p14:creationId xmlns:p14="http://schemas.microsoft.com/office/powerpoint/2010/main" val="3857072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683310"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Pasture, Rangeland, &amp; Forage (PRF)</a:t>
            </a:r>
          </a:p>
        </p:txBody>
      </p:sp>
      <p:sp>
        <p:nvSpPr>
          <p:cNvPr id="3" name="TextBox 2">
            <a:extLst>
              <a:ext uri="{FF2B5EF4-FFF2-40B4-BE49-F238E27FC236}">
                <a16:creationId xmlns:a16="http://schemas.microsoft.com/office/drawing/2014/main" id="{563332CF-7DCF-6C12-3F27-4DE498DF7C3E}"/>
              </a:ext>
            </a:extLst>
          </p:cNvPr>
          <p:cNvSpPr txBox="1"/>
          <p:nvPr/>
        </p:nvSpPr>
        <p:spPr>
          <a:xfrm>
            <a:off x="307597" y="1599356"/>
            <a:ext cx="11151764" cy="1438855"/>
          </a:xfrm>
          <a:prstGeom prst="rect">
            <a:avLst/>
          </a:prstGeom>
          <a:noFill/>
        </p:spPr>
        <p:txBody>
          <a:bodyPr wrap="square">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We can run custom quotes, including historical averages and optimizer tools to help customers select the best intervals for their operation.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400" dirty="0">
                <a:solidFill>
                  <a:srgbClr val="000000"/>
                </a:solidFill>
              </a:rPr>
              <a:t>Indemnity Chart</a:t>
            </a:r>
            <a:r>
              <a:rPr kumimoji="0" lang="en-US" sz="2400" b="0" i="0" u="none" strike="noStrike" kern="1200" cap="none" spc="0" normalizeH="0" baseline="0" noProof="0" dirty="0">
                <a:ln>
                  <a:noFill/>
                </a:ln>
                <a:solidFill>
                  <a:srgbClr val="000000"/>
                </a:solidFill>
                <a:effectLst/>
                <a:uLnTx/>
                <a:uFillTx/>
                <a:ea typeface="+mn-ea"/>
              </a:rPr>
              <a:t>- Hale County, Grid 16613, 20-year </a:t>
            </a:r>
            <a:r>
              <a:rPr lang="en-US" sz="2400" dirty="0">
                <a:solidFill>
                  <a:srgbClr val="000000"/>
                </a:solidFill>
              </a:rPr>
              <a:t>history:</a:t>
            </a:r>
            <a:endParaRPr kumimoji="0" lang="en-US" sz="2400" b="0" i="0" u="none" strike="noStrike" kern="1200" cap="none" spc="0" normalizeH="0" baseline="0" noProof="0" dirty="0">
              <a:ln>
                <a:noFill/>
              </a:ln>
              <a:solidFill>
                <a:srgbClr val="000000"/>
              </a:solidFill>
              <a:effectLst/>
              <a:uLnTx/>
              <a:uFillTx/>
              <a:ea typeface="+mn-ea"/>
            </a:endParaRPr>
          </a:p>
        </p:txBody>
      </p:sp>
      <p:pic>
        <p:nvPicPr>
          <p:cNvPr id="5" name="Picture 4">
            <a:extLst>
              <a:ext uri="{FF2B5EF4-FFF2-40B4-BE49-F238E27FC236}">
                <a16:creationId xmlns:a16="http://schemas.microsoft.com/office/drawing/2014/main" id="{93A2D2FE-C08F-D750-6E56-A2F2186834C9}"/>
              </a:ext>
            </a:extLst>
          </p:cNvPr>
          <p:cNvPicPr>
            <a:picLocks noChangeAspect="1"/>
          </p:cNvPicPr>
          <p:nvPr/>
        </p:nvPicPr>
        <p:blipFill>
          <a:blip r:embed="rId3"/>
          <a:stretch>
            <a:fillRect/>
          </a:stretch>
        </p:blipFill>
        <p:spPr>
          <a:xfrm>
            <a:off x="2481944" y="3056308"/>
            <a:ext cx="9601199" cy="3611569"/>
          </a:xfrm>
          <a:prstGeom prst="rect">
            <a:avLst/>
          </a:prstGeom>
        </p:spPr>
      </p:pic>
    </p:spTree>
    <p:extLst>
      <p:ext uri="{BB962C8B-B14F-4D97-AF65-F5344CB8AC3E}">
        <p14:creationId xmlns:p14="http://schemas.microsoft.com/office/powerpoint/2010/main" val="2873609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9BB83-6D5D-40D0-BD7B-F411B74AEEFF}"/>
              </a:ext>
            </a:extLst>
          </p:cNvPr>
          <p:cNvSpPr txBox="1">
            <a:spLocks/>
          </p:cNvSpPr>
          <p:nvPr/>
        </p:nvSpPr>
        <p:spPr>
          <a:xfrm>
            <a:off x="307596" y="409299"/>
            <a:ext cx="11462157"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Pasture, Rangeland, &amp; Forage (PRF)</a:t>
            </a:r>
          </a:p>
        </p:txBody>
      </p:sp>
      <p:sp>
        <p:nvSpPr>
          <p:cNvPr id="4" name="TextBox 3">
            <a:extLst>
              <a:ext uri="{FF2B5EF4-FFF2-40B4-BE49-F238E27FC236}">
                <a16:creationId xmlns:a16="http://schemas.microsoft.com/office/drawing/2014/main" id="{D5C76A09-2794-471E-AD06-6D48F5678A90}"/>
              </a:ext>
            </a:extLst>
          </p:cNvPr>
          <p:cNvSpPr txBox="1"/>
          <p:nvPr/>
        </p:nvSpPr>
        <p:spPr>
          <a:xfrm>
            <a:off x="392834" y="1627568"/>
            <a:ext cx="5703166" cy="2400657"/>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Custom mobile app is available to all PRF customers.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View any grid in the US.  </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View policy-specific current rainfall AND estimated indemnity anytime.</a:t>
            </a:r>
          </a:p>
        </p:txBody>
      </p:sp>
      <p:pic>
        <p:nvPicPr>
          <p:cNvPr id="1026" name="Picture 2">
            <a:extLst>
              <a:ext uri="{FF2B5EF4-FFF2-40B4-BE49-F238E27FC236}">
                <a16:creationId xmlns:a16="http://schemas.microsoft.com/office/drawing/2014/main" id="{939A0E9B-3C2B-50E7-6F99-0F915842AC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55" b="3186"/>
          <a:stretch/>
        </p:blipFill>
        <p:spPr bwMode="auto">
          <a:xfrm>
            <a:off x="9227975" y="1512311"/>
            <a:ext cx="2739797" cy="503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A5FDC66-CA18-AF6D-BD82-BE8AD39090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35" b="8673"/>
          <a:stretch/>
        </p:blipFill>
        <p:spPr bwMode="auto">
          <a:xfrm>
            <a:off x="6301804" y="1512311"/>
            <a:ext cx="2797179" cy="522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565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9BB83-6D5D-40D0-BD7B-F411B74AEEFF}"/>
              </a:ext>
            </a:extLst>
          </p:cNvPr>
          <p:cNvSpPr txBox="1">
            <a:spLocks/>
          </p:cNvSpPr>
          <p:nvPr/>
        </p:nvSpPr>
        <p:spPr>
          <a:xfrm>
            <a:off x="307597" y="409299"/>
            <a:ext cx="11722216" cy="8658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a:ea typeface="Cambria"/>
              </a:rPr>
              <a:t>Annual Forage</a:t>
            </a: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378903" y="1553592"/>
            <a:ext cx="11147570" cy="46233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Protects annually planted acres used as livestock feed or fodder, with an intended use of grazing or hay, from lack of rainfall.</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Producers have the option to divide liability into 12 monthly index intervals targeting when precipitation is crucial to their growing season.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1" i="0" u="none" strike="noStrike" kern="1200" cap="none" spc="0" normalizeH="0" baseline="0" noProof="0" dirty="0">
                <a:ln>
                  <a:noFill/>
                </a:ln>
                <a:solidFill>
                  <a:srgbClr val="000000"/>
                </a:solidFill>
                <a:effectLst/>
                <a:uLnTx/>
                <a:uFillTx/>
                <a:ea typeface="+mn-ea"/>
              </a:rPr>
              <a:t>Sales Deadline: July 15</a:t>
            </a:r>
            <a:r>
              <a:rPr kumimoji="0" lang="en-US" sz="2500" b="1" i="0" u="none" strike="noStrike" kern="1200" cap="none" spc="0" normalizeH="0" baseline="30000" noProof="0" dirty="0">
                <a:ln>
                  <a:noFill/>
                </a:ln>
                <a:solidFill>
                  <a:srgbClr val="000000"/>
                </a:solidFill>
                <a:effectLst/>
                <a:uLnTx/>
                <a:uFillTx/>
                <a:ea typeface="+mn-ea"/>
              </a:rPr>
              <a:t>th</a:t>
            </a:r>
            <a:r>
              <a:rPr kumimoji="0" lang="en-US" sz="2500" b="1" i="0" u="none" strike="noStrike" kern="1200" cap="none" spc="0" normalizeH="0" baseline="0" noProof="0" dirty="0">
                <a:ln>
                  <a:noFill/>
                </a:ln>
                <a:solidFill>
                  <a:srgbClr val="000000"/>
                </a:solidFill>
                <a:effectLst/>
                <a:uLnTx/>
                <a:uFillTx/>
                <a:ea typeface="+mn-ea"/>
              </a:rPr>
              <a:t> </a:t>
            </a:r>
          </a:p>
          <a:p>
            <a:pPr lvl="1"/>
            <a:endParaRPr lang="en-US" dirty="0">
              <a:latin typeface="Calibri"/>
              <a:cs typeface="Calibri"/>
            </a:endParaRPr>
          </a:p>
        </p:txBody>
      </p:sp>
    </p:spTree>
    <p:extLst>
      <p:ext uri="{BB962C8B-B14F-4D97-AF65-F5344CB8AC3E}">
        <p14:creationId xmlns:p14="http://schemas.microsoft.com/office/powerpoint/2010/main" val="2496488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05A134-84AE-E73E-A8C1-CA2F725F5397}"/>
              </a:ext>
            </a:extLst>
          </p:cNvPr>
          <p:cNvPicPr>
            <a:picLocks noChangeAspect="1"/>
          </p:cNvPicPr>
          <p:nvPr/>
        </p:nvPicPr>
        <p:blipFill>
          <a:blip r:embed="rId4"/>
          <a:stretch>
            <a:fillRect/>
          </a:stretch>
        </p:blipFill>
        <p:spPr>
          <a:xfrm>
            <a:off x="3330066" y="0"/>
            <a:ext cx="5531867" cy="6858000"/>
          </a:xfrm>
          <a:prstGeom prst="rect">
            <a:avLst/>
          </a:prstGeom>
        </p:spPr>
      </p:pic>
      <p:sp>
        <p:nvSpPr>
          <p:cNvPr id="10" name="TextBox 9">
            <a:extLst>
              <a:ext uri="{FF2B5EF4-FFF2-40B4-BE49-F238E27FC236}">
                <a16:creationId xmlns:a16="http://schemas.microsoft.com/office/drawing/2014/main" id="{B1952A2D-68EF-3780-C555-859E5D92A846}"/>
              </a:ext>
            </a:extLst>
          </p:cNvPr>
          <p:cNvSpPr txBox="1"/>
          <p:nvPr/>
        </p:nvSpPr>
        <p:spPr>
          <a:xfrm>
            <a:off x="10221364" y="6611779"/>
            <a:ext cx="2218098" cy="246221"/>
          </a:xfrm>
          <a:prstGeom prst="rect">
            <a:avLst/>
          </a:prstGeom>
          <a:noFill/>
        </p:spPr>
        <p:txBody>
          <a:bodyPr wrap="square" rtlCol="0">
            <a:spAutoFit/>
          </a:bodyPr>
          <a:lstStyle/>
          <a:p>
            <a:r>
              <a:rPr lang="en-US" sz="1000" dirty="0"/>
              <a:t>Source: Crop Insurance in America</a:t>
            </a:r>
          </a:p>
        </p:txBody>
      </p:sp>
    </p:spTree>
    <p:extLst>
      <p:ext uri="{BB962C8B-B14F-4D97-AF65-F5344CB8AC3E}">
        <p14:creationId xmlns:p14="http://schemas.microsoft.com/office/powerpoint/2010/main" val="2249204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a:extLst>
              <a:ext uri="{FF2B5EF4-FFF2-40B4-BE49-F238E27FC236}">
                <a16:creationId xmlns:a16="http://schemas.microsoft.com/office/drawing/2014/main" id="{7394B63B-6A50-E078-1B7E-1CA50656DCC9}"/>
              </a:ext>
            </a:extLst>
          </p:cNvPr>
          <p:cNvPicPr>
            <a:picLocks noChangeAspect="1"/>
          </p:cNvPicPr>
          <p:nvPr/>
        </p:nvPicPr>
        <p:blipFill rotWithShape="1">
          <a:blip r:embed="rId2"/>
          <a:srcRect l="7875" r="10900"/>
          <a:stretch/>
        </p:blipFill>
        <p:spPr>
          <a:xfrm>
            <a:off x="20" y="10"/>
            <a:ext cx="9947062" cy="6857990"/>
          </a:xfrm>
          <a:prstGeom prst="rect">
            <a:avLst/>
          </a:prstGeom>
        </p:spPr>
      </p:pic>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1"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itle 1">
            <a:extLst>
              <a:ext uri="{FF2B5EF4-FFF2-40B4-BE49-F238E27FC236}">
                <a16:creationId xmlns:a16="http://schemas.microsoft.com/office/drawing/2014/main" id="{8099BB83-6D5D-40D0-BD7B-F411B74AEEFF}"/>
              </a:ext>
            </a:extLst>
          </p:cNvPr>
          <p:cNvSpPr txBox="1">
            <a:spLocks/>
          </p:cNvSpPr>
          <p:nvPr/>
        </p:nvSpPr>
        <p:spPr>
          <a:xfrm>
            <a:off x="8046720" y="1045597"/>
            <a:ext cx="3633746" cy="15884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a:t>Livestock Risk Protection (LRP)</a:t>
            </a: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8046719" y="2722729"/>
            <a:ext cx="3633747" cy="27000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Bef>
                <a:spcPts val="0"/>
              </a:spcBef>
              <a:spcAft>
                <a:spcPts val="800"/>
              </a:spcAft>
              <a:buClr>
                <a:srgbClr val="658D3D"/>
              </a:buClr>
              <a:buSzPct val="85000"/>
              <a:tabLst>
                <a:tab pos="457200" algn="l"/>
              </a:tabLst>
              <a:defRPr/>
            </a:pPr>
            <a:r>
              <a:rPr kumimoji="0" lang="en-US" sz="1600" b="0" i="0" u="none" strike="noStrike" cap="none" spc="0" normalizeH="0" baseline="0" noProof="0">
                <a:ln>
                  <a:noFill/>
                </a:ln>
                <a:effectLst/>
                <a:uLnTx/>
                <a:uFillTx/>
              </a:rPr>
              <a:t>A price-risk management tool to cover against declining market prices.</a:t>
            </a:r>
          </a:p>
          <a:p>
            <a:pPr marR="0" lvl="0" fontAlgn="auto">
              <a:spcBef>
                <a:spcPts val="0"/>
              </a:spcBef>
              <a:spcAft>
                <a:spcPts val="800"/>
              </a:spcAft>
              <a:buClr>
                <a:srgbClr val="658D3D"/>
              </a:buClr>
              <a:buSzPct val="85000"/>
              <a:tabLst>
                <a:tab pos="457200" algn="l"/>
              </a:tabLst>
              <a:defRPr/>
            </a:pPr>
            <a:r>
              <a:rPr lang="en-US" sz="1600"/>
              <a:t>Producers may choose from a variety of coverage levels and insurance periods to correspond with sell times of market weights.</a:t>
            </a:r>
          </a:p>
          <a:p>
            <a:pPr marR="0" lvl="0" fontAlgn="auto">
              <a:spcBef>
                <a:spcPts val="0"/>
              </a:spcBef>
              <a:spcAft>
                <a:spcPts val="800"/>
              </a:spcAft>
              <a:buClr>
                <a:srgbClr val="658D3D"/>
              </a:buClr>
              <a:buSzPct val="85000"/>
              <a:tabLst>
                <a:tab pos="457200" algn="l"/>
              </a:tabLst>
              <a:defRPr/>
            </a:pPr>
            <a:r>
              <a:rPr lang="en-US" sz="1600"/>
              <a:t>Available for feeder cattle, fed cattle and swine.</a:t>
            </a:r>
          </a:p>
          <a:p>
            <a:pPr marR="0" lvl="0" fontAlgn="auto">
              <a:spcBef>
                <a:spcPts val="0"/>
              </a:spcBef>
              <a:spcAft>
                <a:spcPts val="800"/>
              </a:spcAft>
              <a:buClr>
                <a:srgbClr val="658D3D"/>
              </a:buClr>
              <a:buSzPct val="85000"/>
              <a:tabLst>
                <a:tab pos="457200" algn="l"/>
              </a:tabLst>
              <a:defRPr/>
            </a:pPr>
            <a:r>
              <a:rPr lang="en-US" sz="1600" b="1"/>
              <a:t>Sales Deadline: Available anytime</a:t>
            </a:r>
          </a:p>
        </p:txBody>
      </p:sp>
    </p:spTree>
    <p:extLst>
      <p:ext uri="{BB962C8B-B14F-4D97-AF65-F5344CB8AC3E}">
        <p14:creationId xmlns:p14="http://schemas.microsoft.com/office/powerpoint/2010/main" val="1059733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9BB83-6D5D-40D0-BD7B-F411B74AEEFF}"/>
              </a:ext>
            </a:extLst>
          </p:cNvPr>
          <p:cNvSpPr txBox="1">
            <a:spLocks/>
          </p:cNvSpPr>
          <p:nvPr/>
        </p:nvSpPr>
        <p:spPr>
          <a:xfrm>
            <a:off x="307597" y="409299"/>
            <a:ext cx="11722216" cy="8658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chemeClr val="bg1"/>
                </a:solidFill>
                <a:latin typeface="Cambria"/>
                <a:ea typeface="Cambria"/>
              </a:rPr>
              <a:t>Livestock Risk Protection (LRP)</a:t>
            </a: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436228" y="1866122"/>
            <a:ext cx="6235160" cy="40401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658D3D"/>
              </a:buClr>
              <a:buSzPct val="85000"/>
              <a:buNone/>
              <a:tabLst>
                <a:tab pos="457200" algn="l"/>
              </a:tabLst>
              <a:defRPr/>
            </a:pPr>
            <a:r>
              <a:rPr kumimoji="0" lang="en-US" sz="25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2 Step Process:</a:t>
            </a:r>
          </a:p>
          <a:p>
            <a:pPr marL="514350" marR="0" lvl="0" indent="-514350" algn="l" defTabSz="914400" rtl="0" eaLnBrk="1" fontAlgn="auto" latinLnBrk="0" hangingPunct="1">
              <a:lnSpc>
                <a:spcPct val="107000"/>
              </a:lnSpc>
              <a:spcBef>
                <a:spcPts val="0"/>
              </a:spcBef>
              <a:spcAft>
                <a:spcPts val="800"/>
              </a:spcAft>
              <a:buClr>
                <a:srgbClr val="658D3D"/>
              </a:buClr>
              <a:buSzPct val="85000"/>
              <a:buFont typeface="+mj-lt"/>
              <a:buAutoNum type="arabicPeriod"/>
              <a:tabLst>
                <a:tab pos="457200" algn="l"/>
              </a:tabLst>
              <a:defRPr/>
            </a:pPr>
            <a:r>
              <a:rPr lang="en-US" sz="2500" dirty="0">
                <a:solidFill>
                  <a:srgbClr val="000000"/>
                </a:solidFill>
                <a:cs typeface="Times New Roman" panose="02020603050405020304" pitchFamily="18" charset="0"/>
              </a:rPr>
              <a:t>Application (free to complete)</a:t>
            </a:r>
          </a:p>
          <a:p>
            <a:pPr marL="514350" marR="0" lvl="0" indent="-514350" algn="l" defTabSz="914400" rtl="0" eaLnBrk="1" fontAlgn="auto" latinLnBrk="0" hangingPunct="1">
              <a:lnSpc>
                <a:spcPct val="107000"/>
              </a:lnSpc>
              <a:spcBef>
                <a:spcPts val="0"/>
              </a:spcBef>
              <a:spcAft>
                <a:spcPts val="800"/>
              </a:spcAft>
              <a:buClr>
                <a:srgbClr val="658D3D"/>
              </a:buClr>
              <a:buSzPct val="85000"/>
              <a:buFont typeface="+mj-lt"/>
              <a:buAutoNum type="arabicPeriod"/>
              <a:tabLst>
                <a:tab pos="457200" algn="l"/>
              </a:tabLst>
              <a:defRPr/>
            </a:pPr>
            <a:r>
              <a:rPr lang="en-US" sz="2500" dirty="0">
                <a:solidFill>
                  <a:srgbClr val="000000"/>
                </a:solidFill>
                <a:cs typeface="Times New Roman" panose="02020603050405020304" pitchFamily="18" charset="0"/>
              </a:rPr>
              <a:t>Specific Coverage Endorsement: contains the details of the coverage</a:t>
            </a:r>
            <a:endParaRPr lang="en-US" sz="2500" dirty="0">
              <a:cs typeface="Calibri"/>
            </a:endParaRPr>
          </a:p>
        </p:txBody>
      </p:sp>
      <p:pic>
        <p:nvPicPr>
          <p:cNvPr id="2" name="Picture 1">
            <a:extLst>
              <a:ext uri="{FF2B5EF4-FFF2-40B4-BE49-F238E27FC236}">
                <a16:creationId xmlns:a16="http://schemas.microsoft.com/office/drawing/2014/main" id="{F571F4A7-3930-8574-92DF-6FF5B4907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098" y="2276693"/>
            <a:ext cx="4491603" cy="3901420"/>
          </a:xfrm>
          <a:prstGeom prst="rect">
            <a:avLst/>
          </a:prstGeom>
        </p:spPr>
      </p:pic>
    </p:spTree>
    <p:extLst>
      <p:ext uri="{BB962C8B-B14F-4D97-AF65-F5344CB8AC3E}">
        <p14:creationId xmlns:p14="http://schemas.microsoft.com/office/powerpoint/2010/main" val="140427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9BB83-6D5D-40D0-BD7B-F411B74AEEFF}"/>
              </a:ext>
            </a:extLst>
          </p:cNvPr>
          <p:cNvSpPr txBox="1">
            <a:spLocks/>
          </p:cNvSpPr>
          <p:nvPr/>
        </p:nvSpPr>
        <p:spPr>
          <a:xfrm>
            <a:off x="307597" y="409299"/>
            <a:ext cx="11722216" cy="8658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chemeClr val="bg1"/>
                </a:solidFill>
                <a:latin typeface="Cambria"/>
                <a:ea typeface="Cambria"/>
              </a:rPr>
              <a:t>Livestock Gross Margin (LGM)</a:t>
            </a: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436228" y="1866122"/>
            <a:ext cx="10751176" cy="40401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7000"/>
              </a:lnSpc>
              <a:spcBef>
                <a:spcPts val="0"/>
              </a:spcBef>
              <a:spcAft>
                <a:spcPts val="800"/>
              </a:spcAft>
              <a:buClr>
                <a:srgbClr val="658D3D"/>
              </a:buClr>
              <a:buSzPct val="85000"/>
              <a:tabLst>
                <a:tab pos="457200" algn="l"/>
              </a:tabLst>
              <a:defRPr/>
            </a:pPr>
            <a:r>
              <a:rPr kumimoji="0" lang="en-US" sz="25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Cattle insurance policy using futures prices to determine expected gross margin and the actual gross margin.</a:t>
            </a:r>
          </a:p>
          <a:p>
            <a:pPr marR="0" lvl="0" algn="l" defTabSz="914400" rtl="0" eaLnBrk="1" fontAlgn="auto" latinLnBrk="0" hangingPunct="1">
              <a:lnSpc>
                <a:spcPct val="107000"/>
              </a:lnSpc>
              <a:spcBef>
                <a:spcPts val="0"/>
              </a:spcBef>
              <a:spcAft>
                <a:spcPts val="800"/>
              </a:spcAft>
              <a:buClr>
                <a:srgbClr val="658D3D"/>
              </a:buClr>
              <a:buSzPct val="85000"/>
              <a:tabLst>
                <a:tab pos="457200" algn="l"/>
              </a:tabLst>
              <a:defRPr/>
            </a:pPr>
            <a:r>
              <a:rPr lang="en-US" sz="2500" dirty="0">
                <a:solidFill>
                  <a:srgbClr val="000000"/>
                </a:solidFill>
                <a:cs typeface="Times New Roman" panose="02020603050405020304" pitchFamily="18" charset="0"/>
              </a:rPr>
              <a:t>Policy doesn’t insure against death loss or any other loss or damage to producer’s cattle.</a:t>
            </a:r>
          </a:p>
          <a:p>
            <a:pPr marR="0" lvl="0" algn="l" defTabSz="914400" rtl="0" eaLnBrk="1" fontAlgn="auto" latinLnBrk="0" hangingPunct="1">
              <a:lnSpc>
                <a:spcPct val="107000"/>
              </a:lnSpc>
              <a:spcBef>
                <a:spcPts val="0"/>
              </a:spcBef>
              <a:spcAft>
                <a:spcPts val="800"/>
              </a:spcAft>
              <a:buClr>
                <a:srgbClr val="658D3D"/>
              </a:buClr>
              <a:buSzPct val="85000"/>
              <a:tabLst>
                <a:tab pos="457200" algn="l"/>
              </a:tabLst>
              <a:defRPr/>
            </a:pPr>
            <a:r>
              <a:rPr lang="en-US" sz="2500" dirty="0">
                <a:solidFill>
                  <a:srgbClr val="000000"/>
                </a:solidFill>
                <a:cs typeface="Times New Roman" panose="02020603050405020304" pitchFamily="18" charset="0"/>
              </a:rPr>
              <a:t>Options available for cattle, dairy and swine.</a:t>
            </a:r>
          </a:p>
          <a:p>
            <a:pPr marR="0" lvl="0" algn="l" defTabSz="914400" rtl="0" eaLnBrk="1" fontAlgn="auto" latinLnBrk="0" hangingPunct="1">
              <a:lnSpc>
                <a:spcPct val="107000"/>
              </a:lnSpc>
              <a:spcBef>
                <a:spcPts val="0"/>
              </a:spcBef>
              <a:spcAft>
                <a:spcPts val="800"/>
              </a:spcAft>
              <a:buClr>
                <a:srgbClr val="658D3D"/>
              </a:buClr>
              <a:buSzPct val="85000"/>
              <a:tabLst>
                <a:tab pos="457200" algn="l"/>
              </a:tabLst>
              <a:defRPr/>
            </a:pPr>
            <a:r>
              <a:rPr lang="en-US" sz="2500" b="1" dirty="0">
                <a:solidFill>
                  <a:srgbClr val="000000"/>
                </a:solidFill>
                <a:cs typeface="Times New Roman" panose="02020603050405020304" pitchFamily="18" charset="0"/>
              </a:rPr>
              <a:t>Sales Deadline: Available anytime</a:t>
            </a:r>
          </a:p>
        </p:txBody>
      </p:sp>
    </p:spTree>
    <p:extLst>
      <p:ext uri="{BB962C8B-B14F-4D97-AF65-F5344CB8AC3E}">
        <p14:creationId xmlns:p14="http://schemas.microsoft.com/office/powerpoint/2010/main" val="3417616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F7AC77E-7427-F1D0-CCA2-F3AAE7FB9659}"/>
              </a:ext>
            </a:extLst>
          </p:cNvPr>
          <p:cNvPicPr>
            <a:picLocks noChangeAspect="1"/>
          </p:cNvPicPr>
          <p:nvPr/>
        </p:nvPicPr>
        <p:blipFill rotWithShape="1">
          <a:blip r:embed="rId3"/>
          <a:srcRect l="6245" r="31131" b="9092"/>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099BB83-6D5D-40D0-BD7B-F411B74AEEFF}"/>
              </a:ext>
            </a:extLst>
          </p:cNvPr>
          <p:cNvSpPr txBox="1">
            <a:spLocks/>
          </p:cNvSpPr>
          <p:nvPr/>
        </p:nvSpPr>
        <p:spPr>
          <a:xfrm>
            <a:off x="371094" y="1161288"/>
            <a:ext cx="343814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a:t>Dairy Revenue Protection (DRP)</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371094" y="2718054"/>
            <a:ext cx="3438906"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Bef>
                <a:spcPts val="0"/>
              </a:spcBef>
              <a:spcAft>
                <a:spcPts val="800"/>
              </a:spcAft>
              <a:buClr>
                <a:srgbClr val="658D3D"/>
              </a:buClr>
              <a:buSzPct val="85000"/>
              <a:tabLst>
                <a:tab pos="457200" algn="l"/>
              </a:tabLst>
              <a:defRPr/>
            </a:pPr>
            <a:r>
              <a:rPr kumimoji="0" lang="en-US" sz="1700" b="0" i="0" u="none" strike="noStrike" cap="none" spc="0" normalizeH="0" baseline="0" noProof="0">
                <a:ln>
                  <a:noFill/>
                </a:ln>
                <a:effectLst/>
                <a:uLnTx/>
                <a:uFillTx/>
              </a:rPr>
              <a:t>Risk management tool insuring against declines in quarterly revenue from milk sales.</a:t>
            </a:r>
          </a:p>
          <a:p>
            <a:pPr marR="0" lvl="0" fontAlgn="auto">
              <a:spcBef>
                <a:spcPts val="0"/>
              </a:spcBef>
              <a:spcAft>
                <a:spcPts val="800"/>
              </a:spcAft>
              <a:buClr>
                <a:srgbClr val="658D3D"/>
              </a:buClr>
              <a:buSzPct val="85000"/>
              <a:tabLst>
                <a:tab pos="457200" algn="l"/>
              </a:tabLst>
              <a:defRPr/>
            </a:pPr>
            <a:r>
              <a:rPr lang="en-US" sz="1700"/>
              <a:t>Select from a variety of coverage levels and pricing by class or component </a:t>
            </a:r>
          </a:p>
          <a:p>
            <a:pPr marR="0" lvl="0" fontAlgn="auto">
              <a:spcBef>
                <a:spcPts val="0"/>
              </a:spcBef>
              <a:spcAft>
                <a:spcPts val="800"/>
              </a:spcAft>
              <a:buClr>
                <a:srgbClr val="658D3D"/>
              </a:buClr>
              <a:buSzPct val="85000"/>
              <a:tabLst>
                <a:tab pos="457200" algn="l"/>
              </a:tabLst>
              <a:defRPr/>
            </a:pPr>
            <a:r>
              <a:rPr lang="en-US" sz="1700" b="1"/>
              <a:t>Sales Deadline: Available anytime</a:t>
            </a:r>
          </a:p>
        </p:txBody>
      </p:sp>
    </p:spTree>
    <p:extLst>
      <p:ext uri="{BB962C8B-B14F-4D97-AF65-F5344CB8AC3E}">
        <p14:creationId xmlns:p14="http://schemas.microsoft.com/office/powerpoint/2010/main" val="266052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9BB83-6D5D-40D0-BD7B-F411B74AEEFF}"/>
              </a:ext>
            </a:extLst>
          </p:cNvPr>
          <p:cNvSpPr txBox="1">
            <a:spLocks/>
          </p:cNvSpPr>
          <p:nvPr/>
        </p:nvSpPr>
        <p:spPr>
          <a:xfrm>
            <a:off x="307597" y="409299"/>
            <a:ext cx="11722216" cy="8658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a:ea typeface="Cambria"/>
              </a:rPr>
              <a:t>Conclusion</a:t>
            </a:r>
            <a:endParaRPr lang="en-US" sz="4400" b="1" dirty="0">
              <a:solidFill>
                <a:schemeClr val="bg1"/>
              </a:solidFill>
              <a:latin typeface="Cambria"/>
              <a:ea typeface="Cambria"/>
            </a:endParaRP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436228" y="1866122"/>
            <a:ext cx="10751176" cy="24704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7000"/>
              </a:lnSpc>
              <a:spcBef>
                <a:spcPts val="0"/>
              </a:spcBef>
              <a:spcAft>
                <a:spcPts val="800"/>
              </a:spcAft>
              <a:buClr>
                <a:srgbClr val="658D3D"/>
              </a:buClr>
              <a:buSzPct val="85000"/>
              <a:tabLst>
                <a:tab pos="457200" algn="l"/>
              </a:tabLst>
              <a:defRPr/>
            </a:pPr>
            <a:r>
              <a:rPr kumimoji="0" lang="en-US" sz="25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Insurance for producers is a critical component of managing their operations. </a:t>
            </a:r>
          </a:p>
          <a:p>
            <a:pPr marR="0" lvl="0" algn="l" defTabSz="914400" rtl="0" eaLnBrk="1" fontAlgn="auto" latinLnBrk="0" hangingPunct="1">
              <a:lnSpc>
                <a:spcPct val="107000"/>
              </a:lnSpc>
              <a:spcBef>
                <a:spcPts val="0"/>
              </a:spcBef>
              <a:spcAft>
                <a:spcPts val="800"/>
              </a:spcAft>
              <a:buClr>
                <a:srgbClr val="658D3D"/>
              </a:buClr>
              <a:buSzPct val="85000"/>
              <a:tabLst>
                <a:tab pos="457200" algn="l"/>
              </a:tabLst>
              <a:defRPr/>
            </a:pPr>
            <a:r>
              <a:rPr lang="en-US" sz="2500" dirty="0">
                <a:solidFill>
                  <a:srgbClr val="000000"/>
                </a:solidFill>
                <a:cs typeface="Times New Roman" panose="02020603050405020304" pitchFamily="18" charset="0"/>
              </a:rPr>
              <a:t>Successful producers utilize insurance as a risk management tool and understand the value of partnering with a trusted agent. </a:t>
            </a:r>
          </a:p>
          <a:p>
            <a:pPr marR="0" lvl="0" algn="l" defTabSz="914400" rtl="0" eaLnBrk="1" fontAlgn="auto" latinLnBrk="0" hangingPunct="1">
              <a:lnSpc>
                <a:spcPct val="107000"/>
              </a:lnSpc>
              <a:spcBef>
                <a:spcPts val="0"/>
              </a:spcBef>
              <a:spcAft>
                <a:spcPts val="800"/>
              </a:spcAft>
              <a:buClr>
                <a:srgbClr val="658D3D"/>
              </a:buClr>
              <a:buSzPct val="85000"/>
              <a:tabLst>
                <a:tab pos="457200" algn="l"/>
              </a:tabLst>
              <a:defRPr/>
            </a:pPr>
            <a:r>
              <a:rPr lang="en-US" sz="2500" dirty="0">
                <a:solidFill>
                  <a:srgbClr val="000000"/>
                </a:solidFill>
                <a:cs typeface="Times New Roman" panose="02020603050405020304" pitchFamily="18" charset="0"/>
              </a:rPr>
              <a:t>Insurance products are continually changing and evolving. </a:t>
            </a:r>
          </a:p>
          <a:p>
            <a:pPr marR="0" lvl="0" algn="l" defTabSz="914400" rtl="0" eaLnBrk="1" fontAlgn="auto" latinLnBrk="0" hangingPunct="1">
              <a:lnSpc>
                <a:spcPct val="107000"/>
              </a:lnSpc>
              <a:spcBef>
                <a:spcPts val="0"/>
              </a:spcBef>
              <a:spcAft>
                <a:spcPts val="800"/>
              </a:spcAft>
              <a:buClr>
                <a:srgbClr val="658D3D"/>
              </a:buClr>
              <a:buSzPct val="85000"/>
              <a:tabLst>
                <a:tab pos="457200" algn="l"/>
              </a:tabLst>
              <a:defRPr/>
            </a:pPr>
            <a:r>
              <a:rPr lang="en-US" sz="2500" b="1" dirty="0">
                <a:solidFill>
                  <a:srgbClr val="000000"/>
                </a:solidFill>
                <a:cs typeface="Times New Roman" panose="02020603050405020304" pitchFamily="18" charset="0"/>
              </a:rPr>
              <a:t>How can we help you minimize your risk?</a:t>
            </a:r>
          </a:p>
        </p:txBody>
      </p:sp>
    </p:spTree>
    <p:extLst>
      <p:ext uri="{BB962C8B-B14F-4D97-AF65-F5344CB8AC3E}">
        <p14:creationId xmlns:p14="http://schemas.microsoft.com/office/powerpoint/2010/main" val="1326441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9048-56E2-4F6B-AF68-376275A10E5A}"/>
              </a:ext>
            </a:extLst>
          </p:cNvPr>
          <p:cNvSpPr>
            <a:spLocks noGrp="1"/>
          </p:cNvSpPr>
          <p:nvPr>
            <p:ph type="ctrTitle" idx="4294967295"/>
          </p:nvPr>
        </p:nvSpPr>
        <p:spPr>
          <a:xfrm>
            <a:off x="1524000" y="1572755"/>
            <a:ext cx="9144000" cy="2015120"/>
          </a:xfrm>
        </p:spPr>
        <p:txBody>
          <a:bodyPr>
            <a:normAutofit/>
          </a:bodyPr>
          <a:lstStyle/>
          <a:p>
            <a:pPr algn="ctr"/>
            <a:r>
              <a:rPr lang="en-US" sz="5400" b="1" dirty="0">
                <a:solidFill>
                  <a:schemeClr val="bg1"/>
                </a:solidFill>
                <a:latin typeface="Cambria" panose="02040503050406030204" pitchFamily="18" charset="0"/>
                <a:ea typeface="Cambria" panose="02040503050406030204" pitchFamily="18" charset="0"/>
              </a:rPr>
              <a:t>Questions?</a:t>
            </a:r>
          </a:p>
        </p:txBody>
      </p:sp>
      <p:sp>
        <p:nvSpPr>
          <p:cNvPr id="3" name="Subtitle 2">
            <a:extLst>
              <a:ext uri="{FF2B5EF4-FFF2-40B4-BE49-F238E27FC236}">
                <a16:creationId xmlns:a16="http://schemas.microsoft.com/office/drawing/2014/main" id="{3EE05711-3141-0B98-B6E4-88D1760439F4}"/>
              </a:ext>
            </a:extLst>
          </p:cNvPr>
          <p:cNvSpPr txBox="1">
            <a:spLocks/>
          </p:cNvSpPr>
          <p:nvPr/>
        </p:nvSpPr>
        <p:spPr>
          <a:xfrm>
            <a:off x="1524000" y="4798503"/>
            <a:ext cx="9144000" cy="112640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00539F"/>
                </a:solidFill>
                <a:latin typeface="Calibri"/>
                <a:cs typeface="Calibri"/>
              </a:rPr>
              <a:t>www.CapitalFarmCredit.com</a:t>
            </a:r>
          </a:p>
        </p:txBody>
      </p:sp>
    </p:spTree>
    <p:extLst>
      <p:ext uri="{BB962C8B-B14F-4D97-AF65-F5344CB8AC3E}">
        <p14:creationId xmlns:p14="http://schemas.microsoft.com/office/powerpoint/2010/main" val="4221685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Placeholder 6" descr="A picture containing outdoor, ground, sky, person&#10;&#10;Description automatically generated">
            <a:extLst>
              <a:ext uri="{FF2B5EF4-FFF2-40B4-BE49-F238E27FC236}">
                <a16:creationId xmlns:a16="http://schemas.microsoft.com/office/drawing/2014/main" id="{45F0FA1B-D01D-9502-4941-AAAC70B9CC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2961981" y="1191278"/>
            <a:ext cx="8249644" cy="5107258"/>
          </a:xfrm>
        </p:spPr>
      </p:pic>
      <p:sp>
        <p:nvSpPr>
          <p:cNvPr id="3" name="TextBox 2">
            <a:extLst>
              <a:ext uri="{FF2B5EF4-FFF2-40B4-BE49-F238E27FC236}">
                <a16:creationId xmlns:a16="http://schemas.microsoft.com/office/drawing/2014/main" id="{5A6E4949-2C71-6219-2402-3441E2985F30}"/>
              </a:ext>
            </a:extLst>
          </p:cNvPr>
          <p:cNvSpPr txBox="1"/>
          <p:nvPr/>
        </p:nvSpPr>
        <p:spPr>
          <a:xfrm>
            <a:off x="5815407" y="1905505"/>
            <a:ext cx="1771397" cy="923330"/>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hear Capital Farm Credit has Crop Insurance?</a:t>
            </a:r>
          </a:p>
        </p:txBody>
      </p:sp>
      <p:sp>
        <p:nvSpPr>
          <p:cNvPr id="4" name="TextBox 3">
            <a:extLst>
              <a:ext uri="{FF2B5EF4-FFF2-40B4-BE49-F238E27FC236}">
                <a16:creationId xmlns:a16="http://schemas.microsoft.com/office/drawing/2014/main" id="{B98016CE-9388-1E57-39B0-FF609E798438}"/>
              </a:ext>
            </a:extLst>
          </p:cNvPr>
          <p:cNvSpPr txBox="1"/>
          <p:nvPr/>
        </p:nvSpPr>
        <p:spPr>
          <a:xfrm>
            <a:off x="9800420" y="2228671"/>
            <a:ext cx="1229118"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Nope, when did that happen?</a:t>
            </a:r>
          </a:p>
        </p:txBody>
      </p:sp>
    </p:spTree>
    <p:extLst>
      <p:ext uri="{BB962C8B-B14F-4D97-AF65-F5344CB8AC3E}">
        <p14:creationId xmlns:p14="http://schemas.microsoft.com/office/powerpoint/2010/main" val="200317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538454"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Insurance Services</a:t>
            </a:r>
          </a:p>
        </p:txBody>
      </p:sp>
      <p:sp>
        <p:nvSpPr>
          <p:cNvPr id="5" name="TextBox 4">
            <a:extLst>
              <a:ext uri="{FF2B5EF4-FFF2-40B4-BE49-F238E27FC236}">
                <a16:creationId xmlns:a16="http://schemas.microsoft.com/office/drawing/2014/main" id="{39608E4F-F63B-438F-8C3D-581ED50CD3A4}"/>
              </a:ext>
            </a:extLst>
          </p:cNvPr>
          <p:cNvSpPr txBox="1"/>
          <p:nvPr/>
        </p:nvSpPr>
        <p:spPr>
          <a:xfrm>
            <a:off x="828725" y="1793481"/>
            <a:ext cx="5128456" cy="3170099"/>
          </a:xfrm>
          <a:prstGeom prst="rect">
            <a:avLst/>
          </a:prstGeom>
          <a:noFill/>
        </p:spPr>
        <p:txBody>
          <a:bodyPr wrap="square" rtlCol="0">
            <a:spAutoFit/>
          </a:bodyPr>
          <a:lstStyle/>
          <a:p>
            <a:pPr marL="284163" indent="-284163" defTabSz="914400">
              <a:spcBef>
                <a:spcPts val="1200"/>
              </a:spcBef>
              <a:spcAft>
                <a:spcPts val="300"/>
              </a:spcAft>
              <a:buClr>
                <a:srgbClr val="658D3D"/>
              </a:buClr>
              <a:buSzPct val="85000"/>
              <a:buFont typeface="Arial" panose="020B0604020202020204" pitchFamily="34" charset="0"/>
              <a:buChar char="•"/>
              <a:defRPr/>
            </a:pPr>
            <a:r>
              <a:rPr lang="en-US" sz="2500" dirty="0">
                <a:solidFill>
                  <a:srgbClr val="000000"/>
                </a:solidFill>
              </a:rPr>
              <a:t>Experienced Agent Team</a:t>
            </a:r>
          </a:p>
          <a:p>
            <a:pPr marL="284163" indent="-284163" defTabSz="914400">
              <a:spcBef>
                <a:spcPts val="1200"/>
              </a:spcBef>
              <a:spcAft>
                <a:spcPts val="300"/>
              </a:spcAft>
              <a:buClr>
                <a:srgbClr val="658D3D"/>
              </a:buClr>
              <a:buSzPct val="85000"/>
              <a:buFont typeface="Arial" panose="020B0604020202020204" pitchFamily="34" charset="0"/>
              <a:buChar char="•"/>
              <a:defRPr/>
            </a:pPr>
            <a:r>
              <a:rPr kumimoji="0" lang="en-US" sz="2500" b="0" i="0" u="none" strike="noStrike" kern="1200" cap="none" spc="0" normalizeH="0" baseline="0" noProof="0" dirty="0">
                <a:ln>
                  <a:noFill/>
                </a:ln>
                <a:solidFill>
                  <a:srgbClr val="000000"/>
                </a:solidFill>
                <a:effectLst/>
                <a:uLnTx/>
                <a:uFillTx/>
                <a:ea typeface="+mn-ea"/>
              </a:rPr>
              <a:t>Experienced Administrative Team</a:t>
            </a:r>
          </a:p>
          <a:p>
            <a:pPr marL="284163" indent="-284163" defTabSz="914400">
              <a:spcBef>
                <a:spcPts val="1200"/>
              </a:spcBef>
              <a:spcAft>
                <a:spcPts val="300"/>
              </a:spcAft>
              <a:buClr>
                <a:srgbClr val="658D3D"/>
              </a:buClr>
              <a:buSzPct val="85000"/>
              <a:buFont typeface="Arial" panose="020B0604020202020204" pitchFamily="34" charset="0"/>
              <a:buChar char="•"/>
              <a:defRPr/>
            </a:pPr>
            <a:r>
              <a:rPr lang="en-US" sz="2500" dirty="0">
                <a:solidFill>
                  <a:srgbClr val="000000"/>
                </a:solidFill>
              </a:rPr>
              <a:t>Ability to write policies in several states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endParaRPr lang="en-US" sz="2500" dirty="0">
              <a:solidFill>
                <a:srgbClr val="000000"/>
              </a:solidFill>
            </a:endParaRPr>
          </a:p>
          <a:p>
            <a:pPr marL="800100" lvl="1" indent="-342900" defTabSz="914400">
              <a:spcBef>
                <a:spcPts val="1200"/>
              </a:spcBef>
              <a:spcAft>
                <a:spcPts val="300"/>
              </a:spcAft>
              <a:buClr>
                <a:srgbClr val="658D3D"/>
              </a:buClr>
              <a:buSzPct val="85000"/>
              <a:buFont typeface="Wingdings" panose="05000000000000000000" pitchFamily="2" charset="2"/>
              <a:buChar char="Ø"/>
              <a:defRPr/>
            </a:pPr>
            <a:endParaRPr lang="en-US" sz="2500" dirty="0">
              <a:solidFill>
                <a:srgbClr val="000000"/>
              </a:solidFill>
            </a:endParaRPr>
          </a:p>
        </p:txBody>
      </p:sp>
      <p:pic>
        <p:nvPicPr>
          <p:cNvPr id="3" name="Picture 2">
            <a:extLst>
              <a:ext uri="{FF2B5EF4-FFF2-40B4-BE49-F238E27FC236}">
                <a16:creationId xmlns:a16="http://schemas.microsoft.com/office/drawing/2014/main" id="{53721B27-D3EC-1B38-A668-E4085BA969EF}"/>
              </a:ext>
            </a:extLst>
          </p:cNvPr>
          <p:cNvPicPr>
            <a:picLocks noChangeAspect="1"/>
          </p:cNvPicPr>
          <p:nvPr/>
        </p:nvPicPr>
        <p:blipFill>
          <a:blip r:embed="rId3"/>
          <a:stretch>
            <a:fillRect/>
          </a:stretch>
        </p:blipFill>
        <p:spPr>
          <a:xfrm>
            <a:off x="5957181" y="1494717"/>
            <a:ext cx="5423026" cy="5021981"/>
          </a:xfrm>
          <a:prstGeom prst="rect">
            <a:avLst/>
          </a:prstGeom>
        </p:spPr>
      </p:pic>
    </p:spTree>
    <p:extLst>
      <p:ext uri="{BB962C8B-B14F-4D97-AF65-F5344CB8AC3E}">
        <p14:creationId xmlns:p14="http://schemas.microsoft.com/office/powerpoint/2010/main" val="3373913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1F7095-FF35-44F4-BDFC-01643AAE5D5D}"/>
              </a:ext>
            </a:extLst>
          </p:cNvPr>
          <p:cNvSpPr txBox="1">
            <a:spLocks/>
          </p:cNvSpPr>
          <p:nvPr/>
        </p:nvSpPr>
        <p:spPr>
          <a:xfrm>
            <a:off x="275130" y="304098"/>
            <a:ext cx="1142191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Insurance Services</a:t>
            </a:r>
          </a:p>
        </p:txBody>
      </p:sp>
      <p:sp>
        <p:nvSpPr>
          <p:cNvPr id="5" name="TextBox 4">
            <a:extLst>
              <a:ext uri="{FF2B5EF4-FFF2-40B4-BE49-F238E27FC236}">
                <a16:creationId xmlns:a16="http://schemas.microsoft.com/office/drawing/2014/main" id="{80064DAD-A6D9-4481-8237-2C8AA278F852}"/>
              </a:ext>
            </a:extLst>
          </p:cNvPr>
          <p:cNvSpPr txBox="1"/>
          <p:nvPr/>
        </p:nvSpPr>
        <p:spPr>
          <a:xfrm>
            <a:off x="650465" y="1416169"/>
            <a:ext cx="6745065" cy="3477875"/>
          </a:xfrm>
          <a:prstGeom prst="rect">
            <a:avLst/>
          </a:prstGeom>
          <a:noFill/>
        </p:spPr>
        <p:txBody>
          <a:bodyPr wrap="square" rtlCol="0">
            <a:spAutoFit/>
          </a:bodyPr>
          <a:lstStyle/>
          <a:p>
            <a:pPr marL="0" marR="0" lvl="0" indent="0" algn="l" defTabSz="457200" rtl="0" eaLnBrk="1" fontAlgn="auto" latinLnBrk="0" hangingPunct="1">
              <a:spcBef>
                <a:spcPts val="0"/>
              </a:spcBef>
              <a:spcAft>
                <a:spcPts val="1200"/>
              </a:spcAft>
              <a:buClrTx/>
              <a:buSzTx/>
              <a:buFontTx/>
              <a:buNone/>
              <a:tabLst/>
              <a:defRPr/>
            </a:pPr>
            <a:r>
              <a:rPr kumimoji="0" lang="en-US" sz="2500" b="0" i="0" u="none" strike="noStrike" kern="1200" cap="none" spc="0" normalizeH="0" baseline="0" noProof="0" dirty="0">
                <a:ln>
                  <a:noFill/>
                </a:ln>
                <a:solidFill>
                  <a:srgbClr val="10314B"/>
                </a:solidFill>
                <a:effectLst/>
                <a:uLnTx/>
                <a:uFillTx/>
                <a:latin typeface="Avenir LT Std 65 Medium" panose="020B0803020203020204" pitchFamily="34" charset="0"/>
                <a:ea typeface="+mn-ea"/>
                <a:cs typeface="+mn-cs"/>
              </a:rPr>
              <a:t>Insurance Providers Where We Place Business:</a:t>
            </a:r>
          </a:p>
          <a:p>
            <a:pPr marL="800100" lvl="1" indent="-342900">
              <a:spcAft>
                <a:spcPts val="600"/>
              </a:spcAft>
              <a:buClr>
                <a:srgbClr val="2CA242"/>
              </a:buClr>
              <a:buFont typeface="Arial" panose="020B0604020202020204" pitchFamily="34" charset="0"/>
              <a:buChar char="•"/>
              <a:defRPr/>
            </a:pPr>
            <a:r>
              <a:rPr kumimoji="0" lang="en-US" sz="2500" b="1" i="0" u="none" strike="noStrike" kern="1200" cap="none" spc="0" normalizeH="0" baseline="0" noProof="0" dirty="0">
                <a:ln>
                  <a:noFill/>
                </a:ln>
                <a:solidFill>
                  <a:srgbClr val="10314B"/>
                </a:solidFill>
                <a:effectLst/>
                <a:uLnTx/>
                <a:uFillTx/>
                <a:latin typeface="Avenir LT Std 65 Medium" panose="020B0803020203020204" pitchFamily="34" charset="0"/>
                <a:ea typeface="+mn-ea"/>
                <a:cs typeface="+mn-cs"/>
              </a:rPr>
              <a:t>RCIS – Owned By Zurich Insurance Group</a:t>
            </a:r>
          </a:p>
          <a:p>
            <a:pPr lvl="1">
              <a:spcAft>
                <a:spcPts val="1200"/>
              </a:spcAft>
              <a:buClr>
                <a:srgbClr val="2CA242"/>
              </a:buClr>
              <a:defRPr/>
            </a:pPr>
            <a:r>
              <a:rPr kumimoji="0" lang="en-US" sz="2500" b="0" i="0" u="none" strike="noStrike" kern="1200" cap="none" spc="0" normalizeH="0" baseline="0" noProof="0" dirty="0">
                <a:ln>
                  <a:noFill/>
                </a:ln>
                <a:solidFill>
                  <a:srgbClr val="10314B"/>
                </a:solidFill>
                <a:effectLst/>
                <a:uLnTx/>
                <a:uFillTx/>
                <a:latin typeface="Avenir LT Std 65 Medium" panose="020B0803020203020204" pitchFamily="34" charset="0"/>
                <a:ea typeface="+mn-ea"/>
                <a:cs typeface="+mn-cs"/>
              </a:rPr>
              <a:t>	A.M. Best Rating – A+</a:t>
            </a:r>
          </a:p>
          <a:p>
            <a:pPr marL="800100" lvl="1" indent="-342900">
              <a:spcAft>
                <a:spcPts val="600"/>
              </a:spcAft>
              <a:buClr>
                <a:srgbClr val="2CA242"/>
              </a:buClr>
              <a:buFont typeface="Arial" panose="020B0604020202020204" pitchFamily="34" charset="0"/>
              <a:buChar char="•"/>
              <a:defRPr/>
            </a:pPr>
            <a:r>
              <a:rPr kumimoji="0" lang="en-US" sz="2500" b="1" i="0" u="none" strike="noStrike" kern="1200" cap="none" spc="0" normalizeH="0" baseline="0" noProof="0" dirty="0">
                <a:ln>
                  <a:noFill/>
                </a:ln>
                <a:solidFill>
                  <a:srgbClr val="10314B"/>
                </a:solidFill>
                <a:effectLst/>
                <a:uLnTx/>
                <a:uFillTx/>
                <a:latin typeface="Avenir LT Std 65 Medium" panose="020B0803020203020204" pitchFamily="34" charset="0"/>
                <a:ea typeface="+mn-ea"/>
                <a:cs typeface="+mn-cs"/>
              </a:rPr>
              <a:t>Great American Insurance Group</a:t>
            </a:r>
          </a:p>
          <a:p>
            <a:pPr lvl="1">
              <a:spcAft>
                <a:spcPts val="1200"/>
              </a:spcAft>
              <a:buClr>
                <a:srgbClr val="2CA242"/>
              </a:buClr>
              <a:defRPr/>
            </a:pPr>
            <a:r>
              <a:rPr kumimoji="0" lang="en-US" sz="2500" b="0" i="0" u="none" strike="noStrike" kern="1200" cap="none" spc="0" normalizeH="0" baseline="0" noProof="0" dirty="0">
                <a:ln>
                  <a:noFill/>
                </a:ln>
                <a:solidFill>
                  <a:srgbClr val="10314B"/>
                </a:solidFill>
                <a:effectLst/>
                <a:uLnTx/>
                <a:uFillTx/>
                <a:latin typeface="Avenir LT Std 65 Medium" panose="020B0803020203020204" pitchFamily="34" charset="0"/>
                <a:ea typeface="+mn-ea"/>
                <a:cs typeface="+mn-cs"/>
              </a:rPr>
              <a:t>	A.M. Best Rating – A+</a:t>
            </a:r>
          </a:p>
          <a:p>
            <a:pPr marL="800100" lvl="1" indent="-342900">
              <a:spcAft>
                <a:spcPts val="600"/>
              </a:spcAft>
              <a:buClr>
                <a:srgbClr val="2CA242"/>
              </a:buClr>
              <a:buFont typeface="Arial" panose="020B0604020202020204" pitchFamily="34" charset="0"/>
              <a:buChar char="•"/>
              <a:defRPr/>
            </a:pPr>
            <a:r>
              <a:rPr kumimoji="0" lang="en-US" sz="2500" b="1" i="0" u="none" strike="noStrike" kern="1200" cap="none" spc="0" normalizeH="0" baseline="0" noProof="0" dirty="0" err="1">
                <a:ln>
                  <a:noFill/>
                </a:ln>
                <a:solidFill>
                  <a:srgbClr val="10314B"/>
                </a:solidFill>
                <a:effectLst/>
                <a:uLnTx/>
                <a:uFillTx/>
                <a:latin typeface="Avenir LT Std 65 Medium" panose="020B0803020203020204" pitchFamily="34" charset="0"/>
                <a:ea typeface="+mn-ea"/>
                <a:cs typeface="+mn-cs"/>
              </a:rPr>
              <a:t>AgriSompo</a:t>
            </a:r>
            <a:endParaRPr kumimoji="0" lang="en-US" sz="2500" b="1" i="0" u="none" strike="noStrike" kern="1200" cap="none" spc="0" normalizeH="0" baseline="0" noProof="0" dirty="0">
              <a:ln>
                <a:noFill/>
              </a:ln>
              <a:solidFill>
                <a:srgbClr val="10314B"/>
              </a:solidFill>
              <a:effectLst/>
              <a:uLnTx/>
              <a:uFillTx/>
              <a:latin typeface="Avenir LT Std 65 Medium" panose="020B0803020203020204" pitchFamily="34" charset="0"/>
              <a:ea typeface="+mn-ea"/>
              <a:cs typeface="+mn-cs"/>
            </a:endParaRPr>
          </a:p>
          <a:p>
            <a:pPr lvl="1">
              <a:spcAft>
                <a:spcPts val="1200"/>
              </a:spcAft>
              <a:buClr>
                <a:srgbClr val="2CA242"/>
              </a:buClr>
              <a:defRPr/>
            </a:pPr>
            <a:r>
              <a:rPr kumimoji="0" lang="en-US" sz="2500" b="0" i="0" u="none" strike="noStrike" kern="1200" cap="none" spc="0" normalizeH="0" baseline="0" noProof="0" dirty="0">
                <a:ln>
                  <a:noFill/>
                </a:ln>
                <a:solidFill>
                  <a:srgbClr val="10314B"/>
                </a:solidFill>
                <a:effectLst/>
                <a:uLnTx/>
                <a:uFillTx/>
                <a:latin typeface="Avenir LT Std 65 Medium" panose="020B0803020203020204" pitchFamily="34" charset="0"/>
                <a:ea typeface="+mn-ea"/>
                <a:cs typeface="+mn-cs"/>
              </a:rPr>
              <a:t>	A.M. Best Rating – A+</a:t>
            </a:r>
          </a:p>
        </p:txBody>
      </p:sp>
      <p:pic>
        <p:nvPicPr>
          <p:cNvPr id="3" name="Picture 2">
            <a:extLst>
              <a:ext uri="{FF2B5EF4-FFF2-40B4-BE49-F238E27FC236}">
                <a16:creationId xmlns:a16="http://schemas.microsoft.com/office/drawing/2014/main" id="{CCB74F54-0D1E-E786-39CE-E8655989A46B}"/>
              </a:ext>
            </a:extLst>
          </p:cNvPr>
          <p:cNvPicPr>
            <a:picLocks noChangeAspect="1"/>
          </p:cNvPicPr>
          <p:nvPr/>
        </p:nvPicPr>
        <p:blipFill>
          <a:blip r:embed="rId3"/>
          <a:stretch>
            <a:fillRect/>
          </a:stretch>
        </p:blipFill>
        <p:spPr>
          <a:xfrm>
            <a:off x="7941123" y="4454973"/>
            <a:ext cx="2814394" cy="896063"/>
          </a:xfrm>
          <a:prstGeom prst="rect">
            <a:avLst/>
          </a:prstGeom>
        </p:spPr>
      </p:pic>
      <p:pic>
        <p:nvPicPr>
          <p:cNvPr id="8" name="Picture 7">
            <a:extLst>
              <a:ext uri="{FF2B5EF4-FFF2-40B4-BE49-F238E27FC236}">
                <a16:creationId xmlns:a16="http://schemas.microsoft.com/office/drawing/2014/main" id="{A9EE7D38-489D-A3EE-307A-45D93E74949D}"/>
              </a:ext>
            </a:extLst>
          </p:cNvPr>
          <p:cNvPicPr>
            <a:picLocks noChangeAspect="1"/>
          </p:cNvPicPr>
          <p:nvPr/>
        </p:nvPicPr>
        <p:blipFill>
          <a:blip r:embed="rId4"/>
          <a:stretch>
            <a:fillRect/>
          </a:stretch>
        </p:blipFill>
        <p:spPr>
          <a:xfrm>
            <a:off x="8424588" y="3125817"/>
            <a:ext cx="2124074" cy="1132839"/>
          </a:xfrm>
          <a:prstGeom prst="rect">
            <a:avLst/>
          </a:prstGeom>
        </p:spPr>
      </p:pic>
      <p:pic>
        <p:nvPicPr>
          <p:cNvPr id="15" name="Picture 14">
            <a:extLst>
              <a:ext uri="{FF2B5EF4-FFF2-40B4-BE49-F238E27FC236}">
                <a16:creationId xmlns:a16="http://schemas.microsoft.com/office/drawing/2014/main" id="{B55A5F16-BE4E-91EF-5628-43F19D05A4A9}"/>
              </a:ext>
            </a:extLst>
          </p:cNvPr>
          <p:cNvPicPr>
            <a:picLocks noChangeAspect="1"/>
          </p:cNvPicPr>
          <p:nvPr/>
        </p:nvPicPr>
        <p:blipFill>
          <a:blip r:embed="rId5"/>
          <a:stretch>
            <a:fillRect/>
          </a:stretch>
        </p:blipFill>
        <p:spPr>
          <a:xfrm>
            <a:off x="8308990" y="2167501"/>
            <a:ext cx="2355270" cy="761999"/>
          </a:xfrm>
          <a:prstGeom prst="rect">
            <a:avLst/>
          </a:prstGeom>
        </p:spPr>
      </p:pic>
    </p:spTree>
    <p:extLst>
      <p:ext uri="{BB962C8B-B14F-4D97-AF65-F5344CB8AC3E}">
        <p14:creationId xmlns:p14="http://schemas.microsoft.com/office/powerpoint/2010/main" val="44469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9144000"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Our Mission</a:t>
            </a:r>
          </a:p>
        </p:txBody>
      </p:sp>
      <p:sp>
        <p:nvSpPr>
          <p:cNvPr id="5" name="TextBox 4">
            <a:extLst>
              <a:ext uri="{FF2B5EF4-FFF2-40B4-BE49-F238E27FC236}">
                <a16:creationId xmlns:a16="http://schemas.microsoft.com/office/drawing/2014/main" id="{39608E4F-F63B-438F-8C3D-581ED50CD3A4}"/>
              </a:ext>
            </a:extLst>
          </p:cNvPr>
          <p:cNvSpPr txBox="1"/>
          <p:nvPr/>
        </p:nvSpPr>
        <p:spPr>
          <a:xfrm>
            <a:off x="378903" y="1793482"/>
            <a:ext cx="11434194" cy="3362459"/>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dirty="0">
                <a:solidFill>
                  <a:srgbClr val="000000"/>
                </a:solidFill>
              </a:rPr>
              <a:t>To be the best at delivering crop and livestock insurance solutions</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kumimoji="0" lang="en-US" sz="2500" b="0" i="0" u="none" strike="noStrike" kern="1200" cap="none" spc="0" normalizeH="0" baseline="0" noProof="0" dirty="0">
                <a:ln>
                  <a:noFill/>
                </a:ln>
                <a:solidFill>
                  <a:srgbClr val="000000"/>
                </a:solidFill>
                <a:effectLst/>
                <a:uLnTx/>
                <a:uFillTx/>
                <a:ea typeface="+mn-ea"/>
              </a:rPr>
              <a:t>Professional Agent and Administrative Staff</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lang="en-US" sz="2500" dirty="0">
                <a:solidFill>
                  <a:srgbClr val="000000"/>
                </a:solidFill>
              </a:rPr>
              <a:t>Leveraging Capital Farm Credit’s resources</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lang="en-US" sz="2500" dirty="0">
                <a:solidFill>
                  <a:srgbClr val="000000"/>
                </a:solidFill>
              </a:rPr>
              <a:t>Partnering with the strongest Insurance Companies </a:t>
            </a:r>
          </a:p>
          <a:p>
            <a:pPr marL="800100" lvl="1" indent="-342900" defTabSz="914400">
              <a:spcBef>
                <a:spcPts val="1200"/>
              </a:spcBef>
              <a:spcAft>
                <a:spcPts val="300"/>
              </a:spcAft>
              <a:buClr>
                <a:srgbClr val="658D3D"/>
              </a:buClr>
              <a:buSzPct val="85000"/>
              <a:buFont typeface="Wingdings" panose="05000000000000000000" pitchFamily="2" charset="2"/>
              <a:buChar char="Ø"/>
              <a:defRPr/>
            </a:pPr>
            <a:endParaRPr kumimoji="0" lang="en-US" sz="2500" b="0" i="0" u="none" strike="noStrike" kern="1200" cap="none" spc="0" normalizeH="0" baseline="0" noProof="0" dirty="0">
              <a:ln>
                <a:noFill/>
              </a:ln>
              <a:solidFill>
                <a:srgbClr val="000000"/>
              </a:solidFill>
              <a:effectLst/>
              <a:uLnTx/>
              <a:uFillTx/>
              <a:ea typeface="+mn-ea"/>
            </a:endParaRPr>
          </a:p>
          <a:p>
            <a:pPr marR="0" lvl="0" algn="l" defTabSz="914400" rtl="0" eaLnBrk="1" fontAlgn="auto" latinLnBrk="0" hangingPunct="1">
              <a:lnSpc>
                <a:spcPct val="100000"/>
              </a:lnSpc>
              <a:spcBef>
                <a:spcPts val="1200"/>
              </a:spcBef>
              <a:spcAft>
                <a:spcPts val="300"/>
              </a:spcAft>
              <a:buClr>
                <a:srgbClr val="658D3D"/>
              </a:buClr>
              <a:buSzPct val="85000"/>
              <a:tabLst/>
              <a:defRPr/>
            </a:pPr>
            <a:endParaRPr kumimoji="0" lang="en-US" sz="2500" b="0" i="0" u="none" strike="noStrike" kern="1200" cap="none" spc="0" normalizeH="0" baseline="0" noProof="0" dirty="0">
              <a:ln>
                <a:noFill/>
              </a:ln>
              <a:solidFill>
                <a:srgbClr val="000000"/>
              </a:solidFill>
              <a:effectLst/>
              <a:uLnTx/>
              <a:uFillTx/>
              <a:ea typeface="+mn-ea"/>
            </a:endParaRPr>
          </a:p>
        </p:txBody>
      </p:sp>
      <p:pic>
        <p:nvPicPr>
          <p:cNvPr id="2" name="Picture 1">
            <a:extLst>
              <a:ext uri="{FF2B5EF4-FFF2-40B4-BE49-F238E27FC236}">
                <a16:creationId xmlns:a16="http://schemas.microsoft.com/office/drawing/2014/main" id="{D586443A-22F1-8E84-56BD-74C0F661F775}"/>
              </a:ext>
            </a:extLst>
          </p:cNvPr>
          <p:cNvPicPr>
            <a:picLocks noChangeAspect="1"/>
          </p:cNvPicPr>
          <p:nvPr/>
        </p:nvPicPr>
        <p:blipFill rotWithShape="1">
          <a:blip r:embed="rId3"/>
          <a:srcRect t="4423" b="13253"/>
          <a:stretch/>
        </p:blipFill>
        <p:spPr>
          <a:xfrm>
            <a:off x="4239750" y="4474815"/>
            <a:ext cx="7573347" cy="2276748"/>
          </a:xfrm>
          <a:prstGeom prst="rect">
            <a:avLst/>
          </a:prstGeom>
        </p:spPr>
      </p:pic>
    </p:spTree>
    <p:extLst>
      <p:ext uri="{BB962C8B-B14F-4D97-AF65-F5344CB8AC3E}">
        <p14:creationId xmlns:p14="http://schemas.microsoft.com/office/powerpoint/2010/main" val="842998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9144000"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Insurance Options</a:t>
            </a:r>
          </a:p>
        </p:txBody>
      </p:sp>
      <p:sp>
        <p:nvSpPr>
          <p:cNvPr id="5" name="TextBox 4">
            <a:extLst>
              <a:ext uri="{FF2B5EF4-FFF2-40B4-BE49-F238E27FC236}">
                <a16:creationId xmlns:a16="http://schemas.microsoft.com/office/drawing/2014/main" id="{39608E4F-F63B-438F-8C3D-581ED50CD3A4}"/>
              </a:ext>
            </a:extLst>
          </p:cNvPr>
          <p:cNvSpPr txBox="1"/>
          <p:nvPr/>
        </p:nvSpPr>
        <p:spPr>
          <a:xfrm>
            <a:off x="828724" y="1793481"/>
            <a:ext cx="4772519" cy="2254463"/>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ea typeface="+mn-ea"/>
              </a:rPr>
              <a:t>Crop Insurance:</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lang="en-US" sz="2500" dirty="0">
                <a:solidFill>
                  <a:srgbClr val="000000"/>
                </a:solidFill>
              </a:rPr>
              <a:t>Multi-Peril (MPCI)</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kumimoji="0" lang="en-US" sz="2500" b="0" i="0" u="none" strike="noStrike" kern="1200" cap="none" spc="0" normalizeH="0" baseline="0" noProof="0" dirty="0">
                <a:ln>
                  <a:noFill/>
                </a:ln>
                <a:solidFill>
                  <a:srgbClr val="000000"/>
                </a:solidFill>
                <a:effectLst/>
                <a:uLnTx/>
                <a:uFillTx/>
                <a:ea typeface="+mn-ea"/>
              </a:rPr>
              <a:t>Crop</a:t>
            </a:r>
            <a:r>
              <a:rPr lang="en-US" sz="2500" dirty="0">
                <a:solidFill>
                  <a:srgbClr val="000000"/>
                </a:solidFill>
              </a:rPr>
              <a:t> Hail</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kumimoji="0" lang="en-US" sz="2500" b="0" i="0" u="none" strike="noStrike" kern="1200" cap="none" spc="0" normalizeH="0" baseline="0" noProof="0" dirty="0">
                <a:ln>
                  <a:noFill/>
                </a:ln>
                <a:solidFill>
                  <a:srgbClr val="000000"/>
                </a:solidFill>
                <a:effectLst/>
                <a:uLnTx/>
                <a:uFillTx/>
                <a:ea typeface="+mn-ea"/>
              </a:rPr>
              <a:t>Crop Fire</a:t>
            </a:r>
          </a:p>
        </p:txBody>
      </p:sp>
      <p:sp>
        <p:nvSpPr>
          <p:cNvPr id="2" name="TextBox 1">
            <a:extLst>
              <a:ext uri="{FF2B5EF4-FFF2-40B4-BE49-F238E27FC236}">
                <a16:creationId xmlns:a16="http://schemas.microsoft.com/office/drawing/2014/main" id="{339E23B6-19D8-0D5B-08C4-55A0D610C1C5}"/>
              </a:ext>
            </a:extLst>
          </p:cNvPr>
          <p:cNvSpPr txBox="1"/>
          <p:nvPr/>
        </p:nvSpPr>
        <p:spPr>
          <a:xfrm>
            <a:off x="5601243" y="1793481"/>
            <a:ext cx="5788016" cy="3408625"/>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ea typeface="+mn-ea"/>
              </a:rPr>
              <a:t>Livestock Insurance:</a:t>
            </a:r>
            <a:endParaRPr kumimoji="0" lang="en-US" sz="2500" b="1" i="0" u="none" strike="noStrike" kern="1200" cap="none" spc="0" normalizeH="0" baseline="0" noProof="0" dirty="0">
              <a:ln>
                <a:noFill/>
              </a:ln>
              <a:solidFill>
                <a:srgbClr val="000000"/>
              </a:solidFill>
              <a:effectLst/>
              <a:uLnTx/>
              <a:uFillTx/>
              <a:ea typeface="+mn-ea"/>
            </a:endParaRP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lang="en-US" sz="2500" dirty="0">
                <a:solidFill>
                  <a:srgbClr val="000000"/>
                </a:solidFill>
              </a:rPr>
              <a:t>Pasture, Rangeland and Forage (PRF)</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kumimoji="0" lang="en-US" sz="2500" b="0" i="0" u="none" strike="noStrike" kern="1200" cap="none" spc="0" normalizeH="0" baseline="0" noProof="0" dirty="0">
                <a:ln>
                  <a:noFill/>
                </a:ln>
                <a:solidFill>
                  <a:srgbClr val="000000"/>
                </a:solidFill>
                <a:effectLst/>
                <a:uLnTx/>
                <a:uFillTx/>
                <a:ea typeface="+mn-ea"/>
              </a:rPr>
              <a:t>Annual </a:t>
            </a:r>
            <a:r>
              <a:rPr lang="en-US" sz="2500" dirty="0">
                <a:solidFill>
                  <a:srgbClr val="000000"/>
                </a:solidFill>
              </a:rPr>
              <a:t>Forage</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kumimoji="0" lang="en-US" sz="2500" b="0" i="0" u="none" strike="noStrike" kern="1200" cap="none" spc="0" normalizeH="0" baseline="0" noProof="0" dirty="0">
                <a:ln>
                  <a:noFill/>
                </a:ln>
                <a:solidFill>
                  <a:srgbClr val="000000"/>
                </a:solidFill>
                <a:effectLst/>
                <a:uLnTx/>
                <a:uFillTx/>
                <a:ea typeface="+mn-ea"/>
              </a:rPr>
              <a:t>Livestock Risk Protection (LRP)</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lang="en-US" sz="2500" dirty="0">
                <a:solidFill>
                  <a:srgbClr val="000000"/>
                </a:solidFill>
              </a:rPr>
              <a:t>Livestock Gross Margin (LGM)</a:t>
            </a:r>
          </a:p>
          <a:p>
            <a:pPr marL="800100" lvl="1" indent="-342900" defTabSz="914400">
              <a:spcBef>
                <a:spcPts val="1200"/>
              </a:spcBef>
              <a:spcAft>
                <a:spcPts val="300"/>
              </a:spcAft>
              <a:buClr>
                <a:srgbClr val="658D3D"/>
              </a:buClr>
              <a:buSzPct val="85000"/>
              <a:buFont typeface="Wingdings" panose="05000000000000000000" pitchFamily="2" charset="2"/>
              <a:buChar char="Ø"/>
              <a:defRPr/>
            </a:pPr>
            <a:r>
              <a:rPr kumimoji="0" lang="en-US" sz="2500" b="0" i="0" u="none" strike="noStrike" kern="1200" cap="none" spc="0" normalizeH="0" baseline="0" noProof="0" dirty="0">
                <a:ln>
                  <a:noFill/>
                </a:ln>
                <a:solidFill>
                  <a:srgbClr val="000000"/>
                </a:solidFill>
                <a:effectLst/>
                <a:uLnTx/>
                <a:uFillTx/>
                <a:ea typeface="+mn-ea"/>
              </a:rPr>
              <a:t>Dairy Revenue Protection (DRP)</a:t>
            </a:r>
          </a:p>
        </p:txBody>
      </p:sp>
    </p:spTree>
    <p:extLst>
      <p:ext uri="{BB962C8B-B14F-4D97-AF65-F5344CB8AC3E}">
        <p14:creationId xmlns:p14="http://schemas.microsoft.com/office/powerpoint/2010/main" val="253660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E2EA1F-564B-43A8-8A94-BBB63F2895D1}"/>
              </a:ext>
            </a:extLst>
          </p:cNvPr>
          <p:cNvSpPr txBox="1">
            <a:spLocks/>
          </p:cNvSpPr>
          <p:nvPr/>
        </p:nvSpPr>
        <p:spPr>
          <a:xfrm>
            <a:off x="1524000" y="2372671"/>
            <a:ext cx="9144000" cy="2015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a:ea typeface="Cambria"/>
                <a:cs typeface="+mj-cs"/>
              </a:rPr>
              <a:t>Crop Insurance Options</a:t>
            </a:r>
          </a:p>
        </p:txBody>
      </p:sp>
    </p:spTree>
    <p:extLst>
      <p:ext uri="{BB962C8B-B14F-4D97-AF65-F5344CB8AC3E}">
        <p14:creationId xmlns:p14="http://schemas.microsoft.com/office/powerpoint/2010/main" val="304884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99857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mbria" panose="02040503050406030204" pitchFamily="18" charset="0"/>
                <a:ea typeface="Cambria" panose="02040503050406030204" pitchFamily="18" charset="0"/>
              </a:rPr>
              <a:t>Multi-Peril Crop Insurance (MPCI)</a:t>
            </a:r>
          </a:p>
        </p:txBody>
      </p:sp>
      <p:sp>
        <p:nvSpPr>
          <p:cNvPr id="5" name="TextBox 4">
            <a:extLst>
              <a:ext uri="{FF2B5EF4-FFF2-40B4-BE49-F238E27FC236}">
                <a16:creationId xmlns:a16="http://schemas.microsoft.com/office/drawing/2014/main" id="{39608E4F-F63B-438F-8C3D-581ED50CD3A4}"/>
              </a:ext>
            </a:extLst>
          </p:cNvPr>
          <p:cNvSpPr txBox="1"/>
          <p:nvPr/>
        </p:nvSpPr>
        <p:spPr>
          <a:xfrm>
            <a:off x="378903" y="1793482"/>
            <a:ext cx="11434194" cy="4324261"/>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ea typeface="+mn-ea"/>
              </a:rPr>
              <a:t>Insurance available for over 120 crops</a:t>
            </a:r>
            <a:endParaRPr kumimoji="0" lang="en-US" sz="2500" b="1" i="0" u="none" strike="noStrike" kern="1200" cap="none" spc="0" normalizeH="0" baseline="0" noProof="0" dirty="0">
              <a:ln>
                <a:noFill/>
              </a:ln>
              <a:solidFill>
                <a:srgbClr val="000000"/>
              </a:solidFill>
              <a:effectLst/>
              <a:uLnTx/>
              <a:uFillTx/>
              <a:ea typeface="+mn-ea"/>
            </a:endParaRP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i="0" u="none" strike="noStrike" kern="1200" cap="none" spc="0" normalizeH="0" baseline="0" noProof="0" dirty="0">
                <a:ln>
                  <a:noFill/>
                </a:ln>
                <a:solidFill>
                  <a:srgbClr val="000000"/>
                </a:solidFill>
                <a:effectLst/>
                <a:uLnTx/>
                <a:uFillTx/>
                <a:ea typeface="+mn-ea"/>
              </a:rPr>
              <a:t>Subsidized Premium – Must be in Compliance (AD-1026 on File)</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dirty="0">
                <a:solidFill>
                  <a:srgbClr val="000000"/>
                </a:solidFill>
              </a:rPr>
              <a:t>Beginning Farmers and Ranchers (5 Years or Less) – Additional 10% Subsidy</a:t>
            </a:r>
            <a:endParaRPr kumimoji="0" lang="en-US" sz="2500" i="0" u="none" strike="noStrike" kern="1200" cap="none" spc="0" normalizeH="0" baseline="0" noProof="0" dirty="0">
              <a:ln>
                <a:noFill/>
              </a:ln>
              <a:solidFill>
                <a:srgbClr val="000000"/>
              </a:solidFill>
              <a:effectLst/>
              <a:uLnTx/>
              <a:uFillTx/>
              <a:ea typeface="+mn-ea"/>
            </a:endParaRP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dirty="0">
                <a:solidFill>
                  <a:srgbClr val="231F20"/>
                </a:solidFill>
                <a:ea typeface="Arial" panose="020B0604020202020204" pitchFamily="34" charset="0"/>
              </a:rPr>
              <a:t>Coverage options include, but not limited to, yield and price protection guarding farmers against potential loss in revenue from low yields or changes in market price</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b="1" dirty="0">
                <a:solidFill>
                  <a:srgbClr val="231F20"/>
                </a:solidFill>
                <a:ea typeface="Arial" panose="020B0604020202020204" pitchFamily="34" charset="0"/>
              </a:rPr>
              <a:t>Spring Sales Deadline: January 31 - March 15 (depending on area)</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lang="en-US" sz="2500" b="1" dirty="0">
                <a:solidFill>
                  <a:srgbClr val="231F20"/>
                </a:solidFill>
                <a:ea typeface="Arial" panose="020B0604020202020204" pitchFamily="34" charset="0"/>
              </a:rPr>
              <a:t>Fall Sales Deadline: September 30</a:t>
            </a:r>
            <a:r>
              <a:rPr lang="en-US" sz="2500" b="1" baseline="30000" dirty="0">
                <a:solidFill>
                  <a:srgbClr val="231F20"/>
                </a:solidFill>
                <a:ea typeface="Arial" panose="020B0604020202020204" pitchFamily="34" charset="0"/>
              </a:rPr>
              <a:t>th</a:t>
            </a:r>
            <a:r>
              <a:rPr lang="en-US" sz="2500" b="1" dirty="0">
                <a:solidFill>
                  <a:srgbClr val="231F20"/>
                </a:solidFill>
                <a:ea typeface="Arial" panose="020B0604020202020204" pitchFamily="34" charset="0"/>
              </a:rPr>
              <a:t> </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endParaRPr kumimoji="0" lang="en-US" sz="2500" b="1" i="0" u="none" strike="noStrike" kern="1200" cap="none" spc="0" normalizeH="0" baseline="0" noProof="0" dirty="0">
              <a:ln>
                <a:noFill/>
              </a:ln>
              <a:solidFill>
                <a:srgbClr val="000000"/>
              </a:solidFill>
              <a:effectLst/>
              <a:highlight>
                <a:srgbClr val="FFFF00"/>
              </a:highligh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07408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FC Brand Fonts">
      <a:majorFont>
        <a:latin typeface="Adelle Basic Rg"/>
        <a:ea typeface=""/>
        <a:cs typeface=""/>
      </a:majorFont>
      <a:minorFont>
        <a:latin typeface="Avenir LT Std 65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FC Brand Fonts">
      <a:majorFont>
        <a:latin typeface="Adelle Basic Rg"/>
        <a:ea typeface=""/>
        <a:cs typeface=""/>
      </a:majorFont>
      <a:minorFont>
        <a:latin typeface="Avenir LT Std 65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0d142f-4690-416c-8f26-3a85a83614b6" xsi:nil="true"/>
    <lcf76f155ced4ddcb4097134ff3c332f xmlns="69d5c35f-dacc-4b30-9ec8-786d925f5e1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621FCCB3F276B74D9ED702EDBD36C4E6" ma:contentTypeVersion="11" ma:contentTypeDescription="Create a new document." ma:contentTypeScope="" ma:versionID="39af5c4ef905b89a7e2b4aa868754454">
  <xsd:schema xmlns:xsd="http://www.w3.org/2001/XMLSchema" xmlns:xs="http://www.w3.org/2001/XMLSchema" xmlns:p="http://schemas.microsoft.com/office/2006/metadata/properties" xmlns:ns2="69d5c35f-dacc-4b30-9ec8-786d925f5e13" xmlns:ns3="9a0d142f-4690-416c-8f26-3a85a83614b6" targetNamespace="http://schemas.microsoft.com/office/2006/metadata/properties" ma:root="true" ma:fieldsID="cd25b7c0b2f9c10466de736c78e33e78" ns2:_="" ns3:_="">
    <xsd:import namespace="69d5c35f-dacc-4b30-9ec8-786d925f5e13"/>
    <xsd:import namespace="9a0d142f-4690-416c-8f26-3a85a83614b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5c35f-dacc-4b30-9ec8-786d925f5e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b86460d-f5b5-46a6-91c1-a19dbfcce17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0d142f-4690-416c-8f26-3a85a83614b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33ede98-69c8-413d-9a4b-3780aab46253}" ma:internalName="TaxCatchAll" ma:showField="CatchAllData" ma:web="9a0d142f-4690-416c-8f26-3a85a83614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B04D4A-3A4E-45E9-A0C0-FB9836222611}">
  <ds:schemaRefs>
    <ds:schemaRef ds:uri="http://www.w3.org/XML/1998/namespace"/>
    <ds:schemaRef ds:uri="http://schemas.microsoft.com/office/2006/documentManagement/types"/>
    <ds:schemaRef ds:uri="3e3d0059-d02d-4de8-a91f-bb6121d239ab"/>
    <ds:schemaRef ds:uri="http://purl.org/dc/elements/1.1/"/>
    <ds:schemaRef ds:uri="http://purl.org/dc/terms/"/>
    <ds:schemaRef ds:uri="http://schemas.microsoft.com/office/2006/metadata/properties"/>
    <ds:schemaRef ds:uri="http://purl.org/dc/dcmitype/"/>
    <ds:schemaRef ds:uri="385bb25d-995c-4c78-83fb-fe8c175b25e8"/>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50011EA-6116-4975-9D4B-01199F4CE773}">
  <ds:schemaRefs>
    <ds:schemaRef ds:uri="http://schemas.microsoft.com/sharepoint/v3/contenttype/forms"/>
  </ds:schemaRefs>
</ds:datastoreItem>
</file>

<file path=customXml/itemProps3.xml><?xml version="1.0" encoding="utf-8"?>
<ds:datastoreItem xmlns:ds="http://schemas.openxmlformats.org/officeDocument/2006/customXml" ds:itemID="{E8B750FC-9FAD-472A-ACFC-DFDCCB9DA22D}">
  <ds:schemaRefs>
    <ds:schemaRef ds:uri="http://schemas.microsoft.com/sharepoint/events"/>
  </ds:schemaRefs>
</ds:datastoreItem>
</file>

<file path=customXml/itemProps4.xml><?xml version="1.0" encoding="utf-8"?>
<ds:datastoreItem xmlns:ds="http://schemas.openxmlformats.org/officeDocument/2006/customXml" ds:itemID="{4E935226-91A2-4A19-82CC-DDFFC3DB401E}"/>
</file>

<file path=docProps/app.xml><?xml version="1.0" encoding="utf-8"?>
<Properties xmlns="http://schemas.openxmlformats.org/officeDocument/2006/extended-properties" xmlns:vt="http://schemas.openxmlformats.org/officeDocument/2006/docPropsVTypes">
  <Template>CFC PowerPoint Template 1</Template>
  <TotalTime>4037</TotalTime>
  <Words>968</Words>
  <Application>Microsoft Office PowerPoint</Application>
  <PresentationFormat>Widescreen</PresentationFormat>
  <Paragraphs>120</Paragraphs>
  <Slides>25</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Meiryo</vt:lpstr>
      <vt:lpstr>Adelle Basic Rg</vt:lpstr>
      <vt:lpstr>Arial</vt:lpstr>
      <vt:lpstr>Avenir LT Std 65 Medium</vt:lpstr>
      <vt:lpstr>Calibri</vt:lpstr>
      <vt:lpstr>Cambria</vt:lpstr>
      <vt:lpstr>Wingdings</vt:lpstr>
      <vt:lpstr>Office Theme</vt:lpstr>
      <vt:lpstr>Custom Design</vt:lpstr>
      <vt:lpstr>1_Office Theme</vt:lpstr>
      <vt:lpstr>Insurance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#1</dc:title>
  <dc:creator>Keegan Brumfield</dc:creator>
  <cp:lastModifiedBy>Allyson Tjoelker</cp:lastModifiedBy>
  <cp:revision>33</cp:revision>
  <dcterms:created xsi:type="dcterms:W3CDTF">2023-01-12T15:24:00Z</dcterms:created>
  <dcterms:modified xsi:type="dcterms:W3CDTF">2023-08-24T17:48:41Z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0x010100621FCCB3F276B74D9ED702EDBD36C4E6</vt:lpwstr>
  </property>
  <property fmtid="{D5CDD505-2E9C-101B-9397-08002B2CF9AE}" pid="3" name="_dlc_DocIdItemGuid">
    <vt:lpwstr>a6f2c113-e785-4be7-98ba-3d15bb07fbbe</vt:lpwstr>
  </property>
</Properties>
</file>